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83" r:id="rId4"/>
    <p:sldId id="262" r:id="rId5"/>
    <p:sldId id="261" r:id="rId6"/>
    <p:sldId id="282" r:id="rId7"/>
    <p:sldId id="266" r:id="rId8"/>
    <p:sldId id="264" r:id="rId9"/>
    <p:sldId id="273" r:id="rId10"/>
    <p:sldId id="274" r:id="rId11"/>
    <p:sldId id="284" r:id="rId12"/>
    <p:sldId id="267" r:id="rId13"/>
    <p:sldId id="275" r:id="rId14"/>
    <p:sldId id="285" r:id="rId15"/>
    <p:sldId id="269" r:id="rId16"/>
    <p:sldId id="270" r:id="rId17"/>
    <p:sldId id="258"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53"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C03291-E7AD-4B04-A58F-C926CB484267}" type="datetimeFigureOut">
              <a:rPr lang="ru-RU" smtClean="0"/>
              <a:t>25.12.2020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ED425-4876-409F-A496-C0071382ED6D}" type="slidenum">
              <a:rPr lang="ru-RU" smtClean="0"/>
              <a:t>‹#›</a:t>
            </a:fld>
            <a:endParaRPr lang="ru-RU"/>
          </a:p>
        </p:txBody>
      </p:sp>
    </p:spTree>
    <p:extLst>
      <p:ext uri="{BB962C8B-B14F-4D97-AF65-F5344CB8AC3E}">
        <p14:creationId xmlns:p14="http://schemas.microsoft.com/office/powerpoint/2010/main" val="22734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altLang="zh-CN"/>
              <a:t>Образец заголовка</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ltLang="zh-CN"/>
              <a:t>Образец подзаголовка</a:t>
            </a:r>
            <a:endParaRPr lang="zh-CN" altLang="en-US"/>
          </a:p>
        </p:txBody>
      </p:sp>
      <p:sp>
        <p:nvSpPr>
          <p:cNvPr id="4" name="Date Placeholder 3"/>
          <p:cNvSpPr>
            <a:spLocks noGrp="1"/>
          </p:cNvSpPr>
          <p:nvPr>
            <p:ph type="dt" sz="half" idx="10"/>
          </p:nvPr>
        </p:nvSpPr>
        <p:spPr/>
        <p:txBody>
          <a:bodyPr/>
          <a:lstStyle/>
          <a:p>
            <a:fld id="{E119A531-7DB9-4BE7-85EB-031E9CFFCFC7}" type="datetimeFigureOut">
              <a:rPr lang="zh-CN" altLang="en-US" smtClean="0"/>
              <a:pPr/>
              <a:t>2020/12/25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val="18152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ltLang="zh-CN"/>
              <a:t>Образец заголовка</a:t>
            </a:r>
            <a:endParaRPr lang="zh-CN" altLang="en-US"/>
          </a:p>
        </p:txBody>
      </p:sp>
      <p:sp>
        <p:nvSpPr>
          <p:cNvPr id="3" name="Vertical Text Placeholder 2"/>
          <p:cNvSpPr>
            <a:spLocks noGrp="1"/>
          </p:cNvSpPr>
          <p:nvPr>
            <p:ph type="body" orient="vert" idx="1"/>
          </p:nvPr>
        </p:nvSpPr>
        <p:spPr/>
        <p:txBody>
          <a:bodyPr vert="eaVert"/>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4" name="Date Placeholder 3"/>
          <p:cNvSpPr>
            <a:spLocks noGrp="1"/>
          </p:cNvSpPr>
          <p:nvPr>
            <p:ph type="dt" sz="half" idx="10"/>
          </p:nvPr>
        </p:nvSpPr>
        <p:spPr/>
        <p:txBody>
          <a:bodyPr/>
          <a:lstStyle/>
          <a:p>
            <a:fld id="{E119A531-7DB9-4BE7-85EB-031E9CFFCFC7}" type="datetimeFigureOut">
              <a:rPr lang="zh-CN" altLang="en-US" smtClean="0"/>
              <a:pPr/>
              <a:t>2020/12/25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val="2691677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ltLang="zh-CN"/>
              <a:t>Образец заголовка</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4" name="Date Placeholder 3"/>
          <p:cNvSpPr>
            <a:spLocks noGrp="1"/>
          </p:cNvSpPr>
          <p:nvPr>
            <p:ph type="dt" sz="half" idx="10"/>
          </p:nvPr>
        </p:nvSpPr>
        <p:spPr/>
        <p:txBody>
          <a:bodyPr/>
          <a:lstStyle/>
          <a:p>
            <a:fld id="{E119A531-7DB9-4BE7-85EB-031E9CFFCFC7}" type="datetimeFigureOut">
              <a:rPr lang="zh-CN" altLang="en-US" smtClean="0"/>
              <a:pPr/>
              <a:t>2020/12/25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val="267687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ltLang="zh-CN"/>
              <a:t>Образец заголовка</a:t>
            </a:r>
            <a:endParaRPr lang="zh-CN" altLang="en-US"/>
          </a:p>
        </p:txBody>
      </p:sp>
      <p:sp>
        <p:nvSpPr>
          <p:cNvPr id="3" name="Content Placeholder 2"/>
          <p:cNvSpPr>
            <a:spLocks noGrp="1"/>
          </p:cNvSpPr>
          <p:nvPr>
            <p:ph idx="1"/>
          </p:nvPr>
        </p:nvSpPr>
        <p:spPr/>
        <p:txBody>
          <a:body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4" name="Date Placeholder 3"/>
          <p:cNvSpPr>
            <a:spLocks noGrp="1"/>
          </p:cNvSpPr>
          <p:nvPr>
            <p:ph type="dt" sz="half" idx="10"/>
          </p:nvPr>
        </p:nvSpPr>
        <p:spPr/>
        <p:txBody>
          <a:bodyPr/>
          <a:lstStyle/>
          <a:p>
            <a:fld id="{E119A531-7DB9-4BE7-85EB-031E9CFFCFC7}" type="datetimeFigureOut">
              <a:rPr lang="zh-CN" altLang="en-US" smtClean="0"/>
              <a:pPr/>
              <a:t>2020/12/25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val="169564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altLang="zh-CN"/>
              <a:t>Образец заголовка</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ltLang="zh-CN"/>
              <a:t>Образец текста</a:t>
            </a:r>
          </a:p>
        </p:txBody>
      </p:sp>
      <p:sp>
        <p:nvSpPr>
          <p:cNvPr id="4" name="Date Placeholder 3"/>
          <p:cNvSpPr>
            <a:spLocks noGrp="1"/>
          </p:cNvSpPr>
          <p:nvPr>
            <p:ph type="dt" sz="half" idx="10"/>
          </p:nvPr>
        </p:nvSpPr>
        <p:spPr/>
        <p:txBody>
          <a:bodyPr/>
          <a:lstStyle/>
          <a:p>
            <a:fld id="{E119A531-7DB9-4BE7-85EB-031E9CFFCFC7}" type="datetimeFigureOut">
              <a:rPr lang="zh-CN" altLang="en-US" smtClean="0"/>
              <a:pPr/>
              <a:t>2020/12/25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val="62642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ltLang="zh-CN"/>
              <a:t>Образец заголовка</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5" name="Date Placeholder 4"/>
          <p:cNvSpPr>
            <a:spLocks noGrp="1"/>
          </p:cNvSpPr>
          <p:nvPr>
            <p:ph type="dt" sz="half" idx="10"/>
          </p:nvPr>
        </p:nvSpPr>
        <p:spPr/>
        <p:txBody>
          <a:bodyPr/>
          <a:lstStyle/>
          <a:p>
            <a:fld id="{E119A531-7DB9-4BE7-85EB-031E9CFFCFC7}" type="datetimeFigureOut">
              <a:rPr lang="zh-CN" altLang="en-US" smtClean="0"/>
              <a:pPr/>
              <a:t>2020/12/25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val="184131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ltLang="zh-CN"/>
              <a:t>Образец заголовка</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ltLang="zh-CN"/>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ltLang="zh-CN"/>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7" name="Date Placeholder 6"/>
          <p:cNvSpPr>
            <a:spLocks noGrp="1"/>
          </p:cNvSpPr>
          <p:nvPr>
            <p:ph type="dt" sz="half" idx="10"/>
          </p:nvPr>
        </p:nvSpPr>
        <p:spPr/>
        <p:txBody>
          <a:bodyPr/>
          <a:lstStyle/>
          <a:p>
            <a:fld id="{E119A531-7DB9-4BE7-85EB-031E9CFFCFC7}" type="datetimeFigureOut">
              <a:rPr lang="zh-CN" altLang="en-US" smtClean="0"/>
              <a:pPr/>
              <a:t>2020/12/25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val="362801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ltLang="zh-CN"/>
              <a:t>Образец заголовка</a:t>
            </a:r>
            <a:endParaRPr lang="zh-CN" altLang="en-US"/>
          </a:p>
        </p:txBody>
      </p:sp>
      <p:sp>
        <p:nvSpPr>
          <p:cNvPr id="3" name="Date Placeholder 2"/>
          <p:cNvSpPr>
            <a:spLocks noGrp="1"/>
          </p:cNvSpPr>
          <p:nvPr>
            <p:ph type="dt" sz="half" idx="10"/>
          </p:nvPr>
        </p:nvSpPr>
        <p:spPr/>
        <p:txBody>
          <a:bodyPr/>
          <a:lstStyle/>
          <a:p>
            <a:fld id="{E119A531-7DB9-4BE7-85EB-031E9CFFCFC7}" type="datetimeFigureOut">
              <a:rPr lang="zh-CN" altLang="en-US" smtClean="0"/>
              <a:pPr/>
              <a:t>2020/12/25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val="134290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9A531-7DB9-4BE7-85EB-031E9CFFCFC7}" type="datetimeFigureOut">
              <a:rPr lang="zh-CN" altLang="en-US" smtClean="0"/>
              <a:pPr/>
              <a:t>2020/12/25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val="108707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altLang="zh-CN"/>
              <a:t>Образец заголовка</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ltLang="zh-CN"/>
              <a:t>Образец текста</a:t>
            </a:r>
          </a:p>
        </p:txBody>
      </p:sp>
      <p:sp>
        <p:nvSpPr>
          <p:cNvPr id="5" name="Date Placeholder 4"/>
          <p:cNvSpPr>
            <a:spLocks noGrp="1"/>
          </p:cNvSpPr>
          <p:nvPr>
            <p:ph type="dt" sz="half" idx="10"/>
          </p:nvPr>
        </p:nvSpPr>
        <p:spPr/>
        <p:txBody>
          <a:bodyPr/>
          <a:lstStyle/>
          <a:p>
            <a:fld id="{E119A531-7DB9-4BE7-85EB-031E9CFFCFC7}" type="datetimeFigureOut">
              <a:rPr lang="zh-CN" altLang="en-US" smtClean="0"/>
              <a:pPr/>
              <a:t>2020/12/25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val="166709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altLang="zh-CN"/>
              <a:t>Образец заголовка</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ltLang="zh-CN"/>
              <a:t>Вставка рисунка</a:t>
            </a:r>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ltLang="zh-CN"/>
              <a:t>Образец текста</a:t>
            </a:r>
          </a:p>
        </p:txBody>
      </p:sp>
      <p:sp>
        <p:nvSpPr>
          <p:cNvPr id="5" name="Date Placeholder 4"/>
          <p:cNvSpPr>
            <a:spLocks noGrp="1"/>
          </p:cNvSpPr>
          <p:nvPr>
            <p:ph type="dt" sz="half" idx="10"/>
          </p:nvPr>
        </p:nvSpPr>
        <p:spPr/>
        <p:txBody>
          <a:bodyPr/>
          <a:lstStyle/>
          <a:p>
            <a:fld id="{E119A531-7DB9-4BE7-85EB-031E9CFFCFC7}" type="datetimeFigureOut">
              <a:rPr lang="zh-CN" altLang="en-US" smtClean="0"/>
              <a:pPr/>
              <a:t>2020/12/25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val="180994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ltLang="zh-CN"/>
              <a:t>Образец заголовка</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9A531-7DB9-4BE7-85EB-031E9CFFCFC7}" type="datetimeFigureOut">
              <a:rPr lang="zh-CN" altLang="en-US" smtClean="0"/>
              <a:pPr/>
              <a:t>2020/12/25</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val="4112029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6948264" y="5243196"/>
            <a:ext cx="2376264" cy="1584176"/>
          </a:xfrm>
        </p:spPr>
        <p:txBody>
          <a:bodyPr>
            <a:normAutofit lnSpcReduction="10000"/>
          </a:bodyPr>
          <a:lstStyle/>
          <a:p>
            <a:r>
              <a:rPr lang="ru-RU" sz="2400" b="1" dirty="0">
                <a:solidFill>
                  <a:schemeClr val="tx1"/>
                </a:solidFill>
                <a:latin typeface="Times New Roman" panose="02020603050405020304" pitchFamily="18" charset="0"/>
                <a:cs typeface="Times New Roman" panose="02020603050405020304" pitchFamily="18" charset="0"/>
              </a:rPr>
              <a:t>Подготовили</a:t>
            </a:r>
          </a:p>
          <a:p>
            <a:r>
              <a:rPr lang="ru-RU" sz="2400" b="1" dirty="0">
                <a:solidFill>
                  <a:schemeClr val="tx1"/>
                </a:solidFill>
                <a:latin typeface="Times New Roman" panose="02020603050405020304" pitchFamily="18" charset="0"/>
                <a:cs typeface="Times New Roman" panose="02020603050405020304" pitchFamily="18" charset="0"/>
              </a:rPr>
              <a:t>воспитатели</a:t>
            </a:r>
          </a:p>
          <a:p>
            <a:r>
              <a:rPr lang="ru-RU" sz="2400" b="1" dirty="0" err="1">
                <a:solidFill>
                  <a:schemeClr val="tx1"/>
                </a:solidFill>
                <a:latin typeface="Times New Roman" panose="02020603050405020304" pitchFamily="18" charset="0"/>
                <a:cs typeface="Times New Roman" panose="02020603050405020304" pitchFamily="18" charset="0"/>
              </a:rPr>
              <a:t>Гасымова</a:t>
            </a:r>
            <a:r>
              <a:rPr lang="ru-RU" sz="2400" b="1" dirty="0">
                <a:solidFill>
                  <a:schemeClr val="tx1"/>
                </a:solidFill>
                <a:latin typeface="Times New Roman" panose="02020603050405020304" pitchFamily="18" charset="0"/>
                <a:cs typeface="Times New Roman" panose="02020603050405020304" pitchFamily="18" charset="0"/>
              </a:rPr>
              <a:t> О.Ш. Лазарева С.П.</a:t>
            </a:r>
          </a:p>
          <a:p>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6D3DF15-118D-475F-8AD8-00CA5990C4B1}"/>
              </a:ext>
            </a:extLst>
          </p:cNvPr>
          <p:cNvSpPr txBox="1"/>
          <p:nvPr/>
        </p:nvSpPr>
        <p:spPr>
          <a:xfrm>
            <a:off x="168962" y="260648"/>
            <a:ext cx="8978688" cy="923330"/>
          </a:xfrm>
          <a:prstGeom prst="rect">
            <a:avLst/>
          </a:prstGeom>
          <a:noFill/>
        </p:spPr>
        <p:txBody>
          <a:bodyPr wrap="square">
            <a:spAutoFit/>
          </a:bodyPr>
          <a:lstStyle/>
          <a:p>
            <a:pPr algn="ctr"/>
            <a:r>
              <a:rPr lang="ru-RU" b="1" dirty="0">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 «ДЕТСКИЙ САД ОБЩЕРАЗВИВАЮЩЕГО ВИДА «ДЮЙМОВОЧКА»</a:t>
            </a:r>
          </a:p>
        </p:txBody>
      </p:sp>
      <p:sp>
        <p:nvSpPr>
          <p:cNvPr id="7" name="TextBox 6">
            <a:extLst>
              <a:ext uri="{FF2B5EF4-FFF2-40B4-BE49-F238E27FC236}">
                <a16:creationId xmlns:a16="http://schemas.microsoft.com/office/drawing/2014/main" xmlns="" id="{ED0305C0-277A-41CA-8643-1DFD0FD7C25E}"/>
              </a:ext>
            </a:extLst>
          </p:cNvPr>
          <p:cNvSpPr txBox="1"/>
          <p:nvPr/>
        </p:nvSpPr>
        <p:spPr>
          <a:xfrm>
            <a:off x="-180528" y="1052736"/>
            <a:ext cx="4427984" cy="3874587"/>
          </a:xfrm>
          <a:prstGeom prst="rect">
            <a:avLst/>
          </a:prstGeom>
          <a:noFill/>
        </p:spPr>
        <p:txBody>
          <a:bodyPr wrap="square">
            <a:spAutoFit/>
          </a:bodyPr>
          <a:lstStyle/>
          <a:p>
            <a:pPr algn="ctr">
              <a:lnSpc>
                <a:spcPct val="115000"/>
              </a:lnSpc>
              <a:spcAft>
                <a:spcPts val="800"/>
              </a:spcAft>
            </a:pPr>
            <a:r>
              <a:rPr lang="ru-RU"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Влияние сюжетно- ролевой игры на целостное развитие ребенка дошкольного возраста</a:t>
            </a:r>
            <a:endParaRPr lang="ru-RU"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48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sz="3100" b="1" dirty="0"/>
              <a:t>Развитие игры на разных возрастных этапах</a:t>
            </a:r>
            <a:br>
              <a:rPr lang="ru-RU" sz="3100" b="1" dirty="0"/>
            </a:br>
            <a:r>
              <a:rPr lang="ru-RU" sz="3100" b="1" dirty="0"/>
              <a:t> (концепция Н.Я. Михайленко)</a:t>
            </a:r>
            <a:r>
              <a:rPr lang="ru-RU" b="1" dirty="0"/>
              <a:t/>
            </a:r>
            <a:br>
              <a:rPr lang="ru-RU" b="1" dirty="0"/>
            </a:br>
            <a:endParaRPr lang="zh-CN" altLang="en-US" dirty="0"/>
          </a:p>
        </p:txBody>
      </p:sp>
      <p:sp>
        <p:nvSpPr>
          <p:cNvPr id="3" name="Content Placeholder 2"/>
          <p:cNvSpPr>
            <a:spLocks noGrp="1"/>
          </p:cNvSpPr>
          <p:nvPr>
            <p:ph idx="1"/>
          </p:nvPr>
        </p:nvSpPr>
        <p:spPr/>
        <p:txBody>
          <a:bodyPr/>
          <a:lstStyle/>
          <a:p>
            <a:endParaRPr lang="zh-CN" altLang="en-US" dirty="0"/>
          </a:p>
        </p:txBody>
      </p:sp>
      <p:graphicFrame>
        <p:nvGraphicFramePr>
          <p:cNvPr id="4" name="Объект 3"/>
          <p:cNvGraphicFramePr>
            <a:graphicFrameLocks/>
          </p:cNvGraphicFramePr>
          <p:nvPr>
            <p:extLst>
              <p:ext uri="{D42A27DB-BD31-4B8C-83A1-F6EECF244321}">
                <p14:modId xmlns:p14="http://schemas.microsoft.com/office/powerpoint/2010/main" val="784353594"/>
              </p:ext>
            </p:extLst>
          </p:nvPr>
        </p:nvGraphicFramePr>
        <p:xfrm>
          <a:off x="107504" y="1412776"/>
          <a:ext cx="8856984" cy="5044209"/>
        </p:xfrm>
        <a:graphic>
          <a:graphicData uri="http://schemas.openxmlformats.org/drawingml/2006/table">
            <a:tbl>
              <a:tblPr firstRow="1" bandRow="1">
                <a:tableStyleId>{00A15C55-8517-42AA-B614-E9B94910E393}</a:tableStyleId>
              </a:tblPr>
              <a:tblGrid>
                <a:gridCol w="992144">
                  <a:extLst>
                    <a:ext uri="{9D8B030D-6E8A-4147-A177-3AD203B41FA5}">
                      <a16:colId xmlns:a16="http://schemas.microsoft.com/office/drawing/2014/main" xmlns="" val="20000"/>
                    </a:ext>
                  </a:extLst>
                </a:gridCol>
                <a:gridCol w="2588591">
                  <a:extLst>
                    <a:ext uri="{9D8B030D-6E8A-4147-A177-3AD203B41FA5}">
                      <a16:colId xmlns:a16="http://schemas.microsoft.com/office/drawing/2014/main" xmlns="" val="20001"/>
                    </a:ext>
                  </a:extLst>
                </a:gridCol>
                <a:gridCol w="2381142">
                  <a:extLst>
                    <a:ext uri="{9D8B030D-6E8A-4147-A177-3AD203B41FA5}">
                      <a16:colId xmlns:a16="http://schemas.microsoft.com/office/drawing/2014/main" xmlns="" val="20002"/>
                    </a:ext>
                  </a:extLst>
                </a:gridCol>
                <a:gridCol w="2895107">
                  <a:extLst>
                    <a:ext uri="{9D8B030D-6E8A-4147-A177-3AD203B41FA5}">
                      <a16:colId xmlns:a16="http://schemas.microsoft.com/office/drawing/2014/main" xmlns="" val="20003"/>
                    </a:ext>
                  </a:extLst>
                </a:gridCol>
              </a:tblGrid>
              <a:tr h="1008111">
                <a:tc>
                  <a:txBody>
                    <a:bodyPr/>
                    <a:lstStyle/>
                    <a:p>
                      <a:pPr>
                        <a:lnSpc>
                          <a:spcPct val="100000"/>
                        </a:lnSpc>
                        <a:spcAft>
                          <a:spcPts val="0"/>
                        </a:spcAft>
                      </a:pPr>
                      <a:r>
                        <a:rPr lang="ru-RU" sz="2000" dirty="0">
                          <a:effectLst/>
                        </a:rPr>
                        <a:t>Возраст детей</a:t>
                      </a:r>
                      <a:endParaRPr lang="ru-RU" sz="2000" b="1" dirty="0">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Характер игровых действий</a:t>
                      </a:r>
                      <a:endParaRPr lang="ru-RU" sz="2000" b="1">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Выполнение роли</a:t>
                      </a:r>
                      <a:endParaRPr lang="ru-RU" sz="2000" b="1" dirty="0">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Развитие сюжета в воображаемой ситуации</a:t>
                      </a:r>
                      <a:endParaRPr lang="ru-RU" sz="2000" b="1" dirty="0">
                        <a:solidFill>
                          <a:srgbClr val="C40E0E"/>
                        </a:solidFill>
                        <a:effectLst/>
                        <a:latin typeface="Arial"/>
                        <a:ea typeface="Arial"/>
                      </a:endParaRPr>
                    </a:p>
                  </a:txBody>
                  <a:tcPr marL="28575" marR="28575" marT="28575" marB="28575" anchor="ctr"/>
                </a:tc>
                <a:extLst>
                  <a:ext uri="{0D108BD9-81ED-4DB2-BD59-A6C34878D82A}">
                    <a16:rowId xmlns:a16="http://schemas.microsoft.com/office/drawing/2014/main" xmlns="" val="10000"/>
                  </a:ext>
                </a:extLst>
              </a:tr>
              <a:tr h="1691900">
                <a:tc>
                  <a:txBody>
                    <a:bodyPr/>
                    <a:lstStyle/>
                    <a:p>
                      <a:pPr>
                        <a:lnSpc>
                          <a:spcPct val="100000"/>
                        </a:lnSpc>
                        <a:spcAft>
                          <a:spcPts val="0"/>
                        </a:spcAft>
                      </a:pPr>
                      <a:r>
                        <a:rPr lang="ru-RU" sz="2000">
                          <a:effectLst/>
                        </a:rPr>
                        <a:t>3–4 года</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Отдельные игровые действия игрового характера</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Роль осуществляется фактически, но не называется</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Сюжет — цепочка из двух действий. Воображаемую ситуацию удерживает взрослый</a:t>
                      </a:r>
                      <a:endParaRPr lang="ru-RU" sz="2000" dirty="0">
                        <a:effectLst/>
                        <a:latin typeface="Arial"/>
                        <a:ea typeface="Arial"/>
                      </a:endParaRPr>
                    </a:p>
                  </a:txBody>
                  <a:tcPr marL="28575" marR="28575" marT="28575" marB="28575" anchor="ctr"/>
                </a:tc>
                <a:extLst>
                  <a:ext uri="{0D108BD9-81ED-4DB2-BD59-A6C34878D82A}">
                    <a16:rowId xmlns:a16="http://schemas.microsoft.com/office/drawing/2014/main" xmlns="" val="10001"/>
                  </a:ext>
                </a:extLst>
              </a:tr>
              <a:tr h="2344198">
                <a:tc>
                  <a:txBody>
                    <a:bodyPr/>
                    <a:lstStyle/>
                    <a:p>
                      <a:pPr>
                        <a:lnSpc>
                          <a:spcPct val="100000"/>
                        </a:lnSpc>
                        <a:spcAft>
                          <a:spcPts val="0"/>
                        </a:spcAft>
                      </a:pPr>
                      <a:r>
                        <a:rPr lang="ru-RU" sz="2000" dirty="0">
                          <a:effectLst/>
                        </a:rPr>
                        <a:t>4года — 5 лет</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Взаимосвязанные игровые действия, имеющие четкий ролевой характер</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Роль называется. Дети по ходу игры могут ее менять</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Цепочка из трех-четырех взаимосвязанных действий. Дети самостоятельно удерживают воображаемую ситуацию </a:t>
                      </a:r>
                      <a:endParaRPr lang="ru-RU" sz="2000" dirty="0">
                        <a:effectLst/>
                        <a:latin typeface="Arial"/>
                        <a:ea typeface="Arial"/>
                      </a:endParaRPr>
                    </a:p>
                  </a:txBody>
                  <a:tcPr marL="28575" marR="28575" marT="28575" marB="28575"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55671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sz="3100" b="1" dirty="0"/>
              <a:t>Развитие игры на разных возрастных этапах</a:t>
            </a:r>
            <a:br>
              <a:rPr lang="ru-RU" sz="3100" b="1" dirty="0"/>
            </a:br>
            <a:r>
              <a:rPr lang="ru-RU" sz="3100" b="1" dirty="0"/>
              <a:t> (концепция Н.Я. Михайленко)</a:t>
            </a:r>
            <a:r>
              <a:rPr lang="ru-RU" b="1" dirty="0"/>
              <a:t/>
            </a:r>
            <a:br>
              <a:rPr lang="ru-RU" b="1" dirty="0"/>
            </a:br>
            <a:endParaRPr lang="zh-CN" altLang="en-US" dirty="0"/>
          </a:p>
        </p:txBody>
      </p:sp>
      <p:sp>
        <p:nvSpPr>
          <p:cNvPr id="3" name="Content Placeholder 2"/>
          <p:cNvSpPr>
            <a:spLocks noGrp="1"/>
          </p:cNvSpPr>
          <p:nvPr>
            <p:ph idx="1"/>
          </p:nvPr>
        </p:nvSpPr>
        <p:spPr/>
        <p:txBody>
          <a:bodyPr/>
          <a:lstStyle/>
          <a:p>
            <a:endParaRPr lang="zh-CN" altLang="en-US" dirty="0"/>
          </a:p>
        </p:txBody>
      </p:sp>
      <p:graphicFrame>
        <p:nvGraphicFramePr>
          <p:cNvPr id="4" name="Объект 3"/>
          <p:cNvGraphicFramePr>
            <a:graphicFrameLocks/>
          </p:cNvGraphicFramePr>
          <p:nvPr>
            <p:extLst>
              <p:ext uri="{D42A27DB-BD31-4B8C-83A1-F6EECF244321}">
                <p14:modId xmlns:p14="http://schemas.microsoft.com/office/powerpoint/2010/main" val="784353594"/>
              </p:ext>
            </p:extLst>
          </p:nvPr>
        </p:nvGraphicFramePr>
        <p:xfrm>
          <a:off x="107504" y="1412776"/>
          <a:ext cx="8856984" cy="5044209"/>
        </p:xfrm>
        <a:graphic>
          <a:graphicData uri="http://schemas.openxmlformats.org/drawingml/2006/table">
            <a:tbl>
              <a:tblPr firstRow="1" bandRow="1">
                <a:tableStyleId>{00A15C55-8517-42AA-B614-E9B94910E393}</a:tableStyleId>
              </a:tblPr>
              <a:tblGrid>
                <a:gridCol w="992144">
                  <a:extLst>
                    <a:ext uri="{9D8B030D-6E8A-4147-A177-3AD203B41FA5}">
                      <a16:colId xmlns:a16="http://schemas.microsoft.com/office/drawing/2014/main" xmlns="" val="20000"/>
                    </a:ext>
                  </a:extLst>
                </a:gridCol>
                <a:gridCol w="2588591">
                  <a:extLst>
                    <a:ext uri="{9D8B030D-6E8A-4147-A177-3AD203B41FA5}">
                      <a16:colId xmlns:a16="http://schemas.microsoft.com/office/drawing/2014/main" xmlns="" val="20001"/>
                    </a:ext>
                  </a:extLst>
                </a:gridCol>
                <a:gridCol w="2381142">
                  <a:extLst>
                    <a:ext uri="{9D8B030D-6E8A-4147-A177-3AD203B41FA5}">
                      <a16:colId xmlns:a16="http://schemas.microsoft.com/office/drawing/2014/main" xmlns="" val="20002"/>
                    </a:ext>
                  </a:extLst>
                </a:gridCol>
                <a:gridCol w="2895107">
                  <a:extLst>
                    <a:ext uri="{9D8B030D-6E8A-4147-A177-3AD203B41FA5}">
                      <a16:colId xmlns:a16="http://schemas.microsoft.com/office/drawing/2014/main" xmlns="" val="20003"/>
                    </a:ext>
                  </a:extLst>
                </a:gridCol>
              </a:tblGrid>
              <a:tr h="1008111">
                <a:tc>
                  <a:txBody>
                    <a:bodyPr/>
                    <a:lstStyle/>
                    <a:p>
                      <a:pPr>
                        <a:lnSpc>
                          <a:spcPct val="100000"/>
                        </a:lnSpc>
                        <a:spcAft>
                          <a:spcPts val="0"/>
                        </a:spcAft>
                      </a:pPr>
                      <a:r>
                        <a:rPr lang="ru-RU" sz="2000" dirty="0">
                          <a:effectLst/>
                        </a:rPr>
                        <a:t>Возраст детей</a:t>
                      </a:r>
                      <a:endParaRPr lang="ru-RU" sz="2000" b="1" dirty="0">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Характер игровых действий</a:t>
                      </a:r>
                      <a:endParaRPr lang="ru-RU" sz="2000" b="1">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Выполнение роли</a:t>
                      </a:r>
                      <a:endParaRPr lang="ru-RU" sz="2000" b="1" dirty="0">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Развитие сюжета в воображаемой ситуации</a:t>
                      </a:r>
                      <a:endParaRPr lang="ru-RU" sz="2000" b="1" dirty="0">
                        <a:solidFill>
                          <a:srgbClr val="C40E0E"/>
                        </a:solidFill>
                        <a:effectLst/>
                        <a:latin typeface="Arial"/>
                        <a:ea typeface="Arial"/>
                      </a:endParaRPr>
                    </a:p>
                  </a:txBody>
                  <a:tcPr marL="28575" marR="28575" marT="28575" marB="28575" anchor="ctr"/>
                </a:tc>
                <a:extLst>
                  <a:ext uri="{0D108BD9-81ED-4DB2-BD59-A6C34878D82A}">
                    <a16:rowId xmlns:a16="http://schemas.microsoft.com/office/drawing/2014/main" xmlns="" val="10000"/>
                  </a:ext>
                </a:extLst>
              </a:tr>
              <a:tr h="1691900">
                <a:tc>
                  <a:txBody>
                    <a:bodyPr/>
                    <a:lstStyle/>
                    <a:p>
                      <a:pPr>
                        <a:lnSpc>
                          <a:spcPct val="100000"/>
                        </a:lnSpc>
                        <a:spcAft>
                          <a:spcPts val="0"/>
                        </a:spcAft>
                      </a:pPr>
                      <a:r>
                        <a:rPr lang="ru-RU" sz="2000">
                          <a:effectLst/>
                        </a:rPr>
                        <a:t>3–4 года</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Отдельные игровые действия игрового характера</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Роль осуществляется фактически, но не называется</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Сюжет — цепочка из двух действий. Воображаемую ситуацию удерживает взрослый</a:t>
                      </a:r>
                      <a:endParaRPr lang="ru-RU" sz="2000" dirty="0">
                        <a:effectLst/>
                        <a:latin typeface="Arial"/>
                        <a:ea typeface="Arial"/>
                      </a:endParaRPr>
                    </a:p>
                  </a:txBody>
                  <a:tcPr marL="28575" marR="28575" marT="28575" marB="28575" anchor="ctr"/>
                </a:tc>
                <a:extLst>
                  <a:ext uri="{0D108BD9-81ED-4DB2-BD59-A6C34878D82A}">
                    <a16:rowId xmlns:a16="http://schemas.microsoft.com/office/drawing/2014/main" xmlns="" val="10001"/>
                  </a:ext>
                </a:extLst>
              </a:tr>
              <a:tr h="2344198">
                <a:tc>
                  <a:txBody>
                    <a:bodyPr/>
                    <a:lstStyle/>
                    <a:p>
                      <a:pPr>
                        <a:lnSpc>
                          <a:spcPct val="100000"/>
                        </a:lnSpc>
                        <a:spcAft>
                          <a:spcPts val="0"/>
                        </a:spcAft>
                      </a:pPr>
                      <a:r>
                        <a:rPr lang="ru-RU" sz="2000" dirty="0">
                          <a:effectLst/>
                        </a:rPr>
                        <a:t>4года — 5 лет</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Взаимосвязанные игровые действия, имеющие четкий ролевой характер</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Роль называется. Дети по ходу игры могут ее менять</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Цепочка из трех-четырех взаимосвязанных действий. Дети самостоятельно удерживают воображаемую ситуацию </a:t>
                      </a:r>
                      <a:endParaRPr lang="ru-RU" sz="2000" dirty="0">
                        <a:effectLst/>
                        <a:latin typeface="Arial"/>
                        <a:ea typeface="Arial"/>
                      </a:endParaRPr>
                    </a:p>
                  </a:txBody>
                  <a:tcPr marL="28575" marR="28575" marT="28575" marB="28575"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17079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898" y="857846"/>
            <a:ext cx="4000102" cy="6000154"/>
          </a:xfrm>
          <a:prstGeom prst="rect">
            <a:avLst/>
          </a:prstGeom>
        </p:spPr>
      </p:pic>
      <p:pic>
        <p:nvPicPr>
          <p:cNvPr id="5" name="Рисунок 4"/>
          <p:cNvPicPr>
            <a:picLocks noChangeAspect="1"/>
          </p:cNvPicPr>
          <p:nvPr/>
        </p:nvPicPr>
        <p:blipFill>
          <a:blip r:embed="rId4"/>
          <a:stretch>
            <a:fillRect/>
          </a:stretch>
        </p:blipFill>
        <p:spPr>
          <a:xfrm>
            <a:off x="179512" y="188640"/>
            <a:ext cx="4220443" cy="5144086"/>
          </a:xfrm>
          <a:prstGeom prst="rect">
            <a:avLst/>
          </a:prstGeom>
        </p:spPr>
      </p:pic>
    </p:spTree>
    <p:extLst>
      <p:ext uri="{BB962C8B-B14F-4D97-AF65-F5344CB8AC3E}">
        <p14:creationId xmlns:p14="http://schemas.microsoft.com/office/powerpoint/2010/main" val="3928451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495"/>
            <a:ext cx="8229600" cy="1143000"/>
          </a:xfrm>
        </p:spPr>
        <p:txBody>
          <a:bodyPr>
            <a:noAutofit/>
          </a:bodyPr>
          <a:lstStyle/>
          <a:p>
            <a:r>
              <a:rPr lang="ru-RU" sz="2800" b="1" dirty="0"/>
              <a:t>Развитие игры на разных возрастных этапах</a:t>
            </a:r>
            <a:br>
              <a:rPr lang="ru-RU" sz="2800" b="1" dirty="0"/>
            </a:br>
            <a:r>
              <a:rPr lang="ru-RU" sz="2800" b="1" dirty="0"/>
              <a:t> (концепция Н.Я. Михайленко)</a:t>
            </a:r>
            <a:endParaRPr lang="zh-CN" altLang="en-US" sz="2800" dirty="0"/>
          </a:p>
        </p:txBody>
      </p:sp>
      <p:sp>
        <p:nvSpPr>
          <p:cNvPr id="3" name="Content Placeholder 2"/>
          <p:cNvSpPr>
            <a:spLocks noGrp="1"/>
          </p:cNvSpPr>
          <p:nvPr>
            <p:ph idx="1"/>
          </p:nvPr>
        </p:nvSpPr>
        <p:spPr/>
        <p:txBody>
          <a:bodyPr/>
          <a:lstStyle/>
          <a:p>
            <a:endParaRPr lang="zh-CN" altLang="en-US" dirty="0"/>
          </a:p>
        </p:txBody>
      </p:sp>
      <p:graphicFrame>
        <p:nvGraphicFramePr>
          <p:cNvPr id="4" name="Объект 3"/>
          <p:cNvGraphicFramePr>
            <a:graphicFrameLocks/>
          </p:cNvGraphicFramePr>
          <p:nvPr>
            <p:extLst>
              <p:ext uri="{D42A27DB-BD31-4B8C-83A1-F6EECF244321}">
                <p14:modId xmlns:p14="http://schemas.microsoft.com/office/powerpoint/2010/main" val="8199697"/>
              </p:ext>
            </p:extLst>
          </p:nvPr>
        </p:nvGraphicFramePr>
        <p:xfrm>
          <a:off x="107504" y="1052736"/>
          <a:ext cx="8928991" cy="5543106"/>
        </p:xfrm>
        <a:graphic>
          <a:graphicData uri="http://schemas.openxmlformats.org/drawingml/2006/table">
            <a:tbl>
              <a:tblPr firstRow="1" bandRow="1">
                <a:tableStyleId>{00A15C55-8517-42AA-B614-E9B94910E393}</a:tableStyleId>
              </a:tblPr>
              <a:tblGrid>
                <a:gridCol w="1008111">
                  <a:extLst>
                    <a:ext uri="{9D8B030D-6E8A-4147-A177-3AD203B41FA5}">
                      <a16:colId xmlns:a16="http://schemas.microsoft.com/office/drawing/2014/main" xmlns="" val="20000"/>
                    </a:ext>
                  </a:extLst>
                </a:gridCol>
                <a:gridCol w="2520280">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gridCol w="3312368">
                  <a:extLst>
                    <a:ext uri="{9D8B030D-6E8A-4147-A177-3AD203B41FA5}">
                      <a16:colId xmlns:a16="http://schemas.microsoft.com/office/drawing/2014/main" xmlns="" val="20003"/>
                    </a:ext>
                  </a:extLst>
                </a:gridCol>
              </a:tblGrid>
              <a:tr h="691404">
                <a:tc>
                  <a:txBody>
                    <a:bodyPr/>
                    <a:lstStyle/>
                    <a:p>
                      <a:pPr>
                        <a:lnSpc>
                          <a:spcPct val="100000"/>
                        </a:lnSpc>
                        <a:spcAft>
                          <a:spcPts val="0"/>
                        </a:spcAft>
                      </a:pPr>
                      <a:r>
                        <a:rPr lang="ru-RU" sz="2000" dirty="0">
                          <a:effectLst/>
                        </a:rPr>
                        <a:t>Возраст детей</a:t>
                      </a:r>
                      <a:endParaRPr lang="ru-RU" sz="2000" b="1" dirty="0">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Характер игровых действий</a:t>
                      </a:r>
                      <a:endParaRPr lang="ru-RU" sz="2000" b="1">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Выполнение роли</a:t>
                      </a:r>
                      <a:endParaRPr lang="ru-RU" sz="2000" b="1">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Развитие сюжета в воображаемой ситуации</a:t>
                      </a:r>
                      <a:endParaRPr lang="ru-RU" sz="2000" b="1" dirty="0">
                        <a:solidFill>
                          <a:srgbClr val="C40E0E"/>
                        </a:solidFill>
                        <a:effectLst/>
                        <a:latin typeface="Arial"/>
                        <a:ea typeface="Arial"/>
                      </a:endParaRPr>
                    </a:p>
                  </a:txBody>
                  <a:tcPr marL="28575" marR="28575" marT="28575" marB="28575" anchor="ctr"/>
                </a:tc>
                <a:extLst>
                  <a:ext uri="{0D108BD9-81ED-4DB2-BD59-A6C34878D82A}">
                    <a16:rowId xmlns:a16="http://schemas.microsoft.com/office/drawing/2014/main" xmlns="" val="10000"/>
                  </a:ext>
                </a:extLst>
              </a:tr>
              <a:tr h="2208098">
                <a:tc>
                  <a:txBody>
                    <a:bodyPr/>
                    <a:lstStyle/>
                    <a:p>
                      <a:pPr>
                        <a:lnSpc>
                          <a:spcPct val="100000"/>
                        </a:lnSpc>
                        <a:spcAft>
                          <a:spcPts val="0"/>
                        </a:spcAft>
                      </a:pPr>
                      <a:r>
                        <a:rPr lang="ru-RU" sz="2000">
                          <a:effectLst/>
                        </a:rPr>
                        <a:t>5–6 лет</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Переход к ролевым действиям, отображающим социальные функции людей</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Роли распределяются до начала игры. Каждый ребенок придерживается своей роли до конца игры </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Цепочка игровых действий, объединенных одним сюжетом, который соответствует реальной логике действий взрослых </a:t>
                      </a:r>
                      <a:endParaRPr lang="ru-RU" sz="2000" dirty="0">
                        <a:effectLst/>
                        <a:latin typeface="Arial"/>
                        <a:ea typeface="Arial"/>
                      </a:endParaRPr>
                    </a:p>
                  </a:txBody>
                  <a:tcPr marL="28575" marR="28575" marT="28575" marB="28575" anchor="ctr"/>
                </a:tc>
                <a:extLst>
                  <a:ext uri="{0D108BD9-81ED-4DB2-BD59-A6C34878D82A}">
                    <a16:rowId xmlns:a16="http://schemas.microsoft.com/office/drawing/2014/main" xmlns="" val="10001"/>
                  </a:ext>
                </a:extLst>
              </a:tr>
              <a:tr h="2643604">
                <a:tc>
                  <a:txBody>
                    <a:bodyPr/>
                    <a:lstStyle/>
                    <a:p>
                      <a:pPr>
                        <a:lnSpc>
                          <a:spcPct val="100000"/>
                        </a:lnSpc>
                        <a:spcAft>
                          <a:spcPts val="0"/>
                        </a:spcAft>
                      </a:pPr>
                      <a:r>
                        <a:rPr lang="ru-RU" sz="2000">
                          <a:effectLst/>
                        </a:rPr>
                        <a:t>6–7 лет</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Отображение в игровых действиях отношений между людьми (подчинение, сотрудничество). Техника игровых действий условна </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Не только роли, но и замысел игры проговариваются до ее начала</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Сюжет держится на воображаемой ситуации. Действия разнообразны и соответствуют реальным отношениям между людьми </a:t>
                      </a:r>
                      <a:endParaRPr lang="ru-RU" sz="2000" dirty="0">
                        <a:effectLst/>
                        <a:latin typeface="Arial"/>
                        <a:ea typeface="Arial"/>
                      </a:endParaRPr>
                    </a:p>
                  </a:txBody>
                  <a:tcPr marL="28575" marR="28575" marT="28575" marB="28575"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36133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495"/>
            <a:ext cx="8229600" cy="1143000"/>
          </a:xfrm>
        </p:spPr>
        <p:txBody>
          <a:bodyPr>
            <a:noAutofit/>
          </a:bodyPr>
          <a:lstStyle/>
          <a:p>
            <a:r>
              <a:rPr lang="ru-RU" sz="2800" b="1" dirty="0"/>
              <a:t>Развитие игры на разных возрастных этапах</a:t>
            </a:r>
            <a:br>
              <a:rPr lang="ru-RU" sz="2800" b="1" dirty="0"/>
            </a:br>
            <a:r>
              <a:rPr lang="ru-RU" sz="2800" b="1" dirty="0"/>
              <a:t> (концепция Н.Я. Михайленко)</a:t>
            </a:r>
            <a:endParaRPr lang="zh-CN" altLang="en-US" sz="2800" dirty="0"/>
          </a:p>
        </p:txBody>
      </p:sp>
      <p:sp>
        <p:nvSpPr>
          <p:cNvPr id="3" name="Content Placeholder 2"/>
          <p:cNvSpPr>
            <a:spLocks noGrp="1"/>
          </p:cNvSpPr>
          <p:nvPr>
            <p:ph idx="1"/>
          </p:nvPr>
        </p:nvSpPr>
        <p:spPr/>
        <p:txBody>
          <a:bodyPr/>
          <a:lstStyle/>
          <a:p>
            <a:endParaRPr lang="zh-CN" altLang="en-US" dirty="0"/>
          </a:p>
        </p:txBody>
      </p:sp>
      <p:graphicFrame>
        <p:nvGraphicFramePr>
          <p:cNvPr id="4" name="Объект 3"/>
          <p:cNvGraphicFramePr>
            <a:graphicFrameLocks/>
          </p:cNvGraphicFramePr>
          <p:nvPr>
            <p:extLst>
              <p:ext uri="{D42A27DB-BD31-4B8C-83A1-F6EECF244321}">
                <p14:modId xmlns:p14="http://schemas.microsoft.com/office/powerpoint/2010/main" val="8199697"/>
              </p:ext>
            </p:extLst>
          </p:nvPr>
        </p:nvGraphicFramePr>
        <p:xfrm>
          <a:off x="107504" y="1052736"/>
          <a:ext cx="8928991" cy="5543106"/>
        </p:xfrm>
        <a:graphic>
          <a:graphicData uri="http://schemas.openxmlformats.org/drawingml/2006/table">
            <a:tbl>
              <a:tblPr firstRow="1" bandRow="1">
                <a:tableStyleId>{00A15C55-8517-42AA-B614-E9B94910E393}</a:tableStyleId>
              </a:tblPr>
              <a:tblGrid>
                <a:gridCol w="1008111">
                  <a:extLst>
                    <a:ext uri="{9D8B030D-6E8A-4147-A177-3AD203B41FA5}">
                      <a16:colId xmlns:a16="http://schemas.microsoft.com/office/drawing/2014/main" xmlns="" val="20000"/>
                    </a:ext>
                  </a:extLst>
                </a:gridCol>
                <a:gridCol w="2520280">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gridCol w="3312368">
                  <a:extLst>
                    <a:ext uri="{9D8B030D-6E8A-4147-A177-3AD203B41FA5}">
                      <a16:colId xmlns:a16="http://schemas.microsoft.com/office/drawing/2014/main" xmlns="" val="20003"/>
                    </a:ext>
                  </a:extLst>
                </a:gridCol>
              </a:tblGrid>
              <a:tr h="691404">
                <a:tc>
                  <a:txBody>
                    <a:bodyPr/>
                    <a:lstStyle/>
                    <a:p>
                      <a:pPr>
                        <a:lnSpc>
                          <a:spcPct val="100000"/>
                        </a:lnSpc>
                        <a:spcAft>
                          <a:spcPts val="0"/>
                        </a:spcAft>
                      </a:pPr>
                      <a:r>
                        <a:rPr lang="ru-RU" sz="2000" dirty="0">
                          <a:effectLst/>
                        </a:rPr>
                        <a:t>Возраст детей</a:t>
                      </a:r>
                      <a:endParaRPr lang="ru-RU" sz="2000" b="1" dirty="0">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Характер игровых действий</a:t>
                      </a:r>
                      <a:endParaRPr lang="ru-RU" sz="2000" b="1">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Выполнение роли</a:t>
                      </a:r>
                      <a:endParaRPr lang="ru-RU" sz="2000" b="1">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Развитие сюжета в воображаемой ситуации</a:t>
                      </a:r>
                      <a:endParaRPr lang="ru-RU" sz="2000" b="1" dirty="0">
                        <a:solidFill>
                          <a:srgbClr val="C40E0E"/>
                        </a:solidFill>
                        <a:effectLst/>
                        <a:latin typeface="Arial"/>
                        <a:ea typeface="Arial"/>
                      </a:endParaRPr>
                    </a:p>
                  </a:txBody>
                  <a:tcPr marL="28575" marR="28575" marT="28575" marB="28575" anchor="ctr"/>
                </a:tc>
                <a:extLst>
                  <a:ext uri="{0D108BD9-81ED-4DB2-BD59-A6C34878D82A}">
                    <a16:rowId xmlns:a16="http://schemas.microsoft.com/office/drawing/2014/main" xmlns="" val="10000"/>
                  </a:ext>
                </a:extLst>
              </a:tr>
              <a:tr h="2208098">
                <a:tc>
                  <a:txBody>
                    <a:bodyPr/>
                    <a:lstStyle/>
                    <a:p>
                      <a:pPr>
                        <a:lnSpc>
                          <a:spcPct val="100000"/>
                        </a:lnSpc>
                        <a:spcAft>
                          <a:spcPts val="0"/>
                        </a:spcAft>
                      </a:pPr>
                      <a:r>
                        <a:rPr lang="ru-RU" sz="2000">
                          <a:effectLst/>
                        </a:rPr>
                        <a:t>5–6 лет</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Переход к ролевым действиям, отображающим социальные функции людей</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Роли распределяются до начала игры. Каждый ребенок придерживается своей роли до конца игры </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Цепочка игровых действий, объединенных одним сюжетом, который соответствует реальной логике действий взрослых </a:t>
                      </a:r>
                      <a:endParaRPr lang="ru-RU" sz="2000" dirty="0">
                        <a:effectLst/>
                        <a:latin typeface="Arial"/>
                        <a:ea typeface="Arial"/>
                      </a:endParaRPr>
                    </a:p>
                  </a:txBody>
                  <a:tcPr marL="28575" marR="28575" marT="28575" marB="28575" anchor="ctr"/>
                </a:tc>
                <a:extLst>
                  <a:ext uri="{0D108BD9-81ED-4DB2-BD59-A6C34878D82A}">
                    <a16:rowId xmlns:a16="http://schemas.microsoft.com/office/drawing/2014/main" xmlns="" val="10001"/>
                  </a:ext>
                </a:extLst>
              </a:tr>
              <a:tr h="2643604">
                <a:tc>
                  <a:txBody>
                    <a:bodyPr/>
                    <a:lstStyle/>
                    <a:p>
                      <a:pPr>
                        <a:lnSpc>
                          <a:spcPct val="100000"/>
                        </a:lnSpc>
                        <a:spcAft>
                          <a:spcPts val="0"/>
                        </a:spcAft>
                      </a:pPr>
                      <a:r>
                        <a:rPr lang="ru-RU" sz="2000">
                          <a:effectLst/>
                        </a:rPr>
                        <a:t>6–7 лет</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Отображение в игровых действиях отношений между людьми (подчинение, сотрудничество). Техника игровых действий условна </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Не только роли, но и замысел игры проговариваются до ее начала</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Сюжет держится на воображаемой ситуации. Действия разнообразны и соответствуют реальным отношениям между людьми </a:t>
                      </a:r>
                      <a:endParaRPr lang="ru-RU" sz="2000" dirty="0">
                        <a:effectLst/>
                        <a:latin typeface="Arial"/>
                        <a:ea typeface="Arial"/>
                      </a:endParaRPr>
                    </a:p>
                  </a:txBody>
                  <a:tcPr marL="28575" marR="28575" marT="28575" marB="28575"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927963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251520" y="548680"/>
            <a:ext cx="8608298" cy="4968671"/>
          </a:xfrm>
          <a:prstGeom prst="rect">
            <a:avLst/>
          </a:prstGeom>
        </p:spPr>
      </p:pic>
    </p:spTree>
    <p:extLst>
      <p:ext uri="{BB962C8B-B14F-4D97-AF65-F5344CB8AC3E}">
        <p14:creationId xmlns:p14="http://schemas.microsoft.com/office/powerpoint/2010/main" val="3876885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9"/>
            <a:ext cx="8229600" cy="2736304"/>
          </a:xfrm>
        </p:spPr>
        <p:txBody>
          <a:bodyPr/>
          <a:lstStyle/>
          <a:p>
            <a:pPr marL="0" indent="0" algn="just">
              <a:buNone/>
            </a:pPr>
            <a:r>
              <a:rPr lang="ru-RU" b="1" dirty="0" smtClean="0">
                <a:solidFill>
                  <a:srgbClr val="FF0000"/>
                </a:solidFill>
                <a:latin typeface="Times New Roman" panose="02020603050405020304" pitchFamily="18" charset="0"/>
                <a:cs typeface="Times New Roman" panose="02020603050405020304" pitchFamily="18" charset="0"/>
              </a:rPr>
              <a:t>	В</a:t>
            </a:r>
            <a:r>
              <a:rPr lang="ru-RU" b="1" dirty="0">
                <a:solidFill>
                  <a:srgbClr val="FF0000"/>
                </a:solidFill>
                <a:latin typeface="Times New Roman" panose="02020603050405020304" pitchFamily="18" charset="0"/>
                <a:cs typeface="Times New Roman" panose="02020603050405020304" pitchFamily="18" charset="0"/>
              </a:rPr>
              <a:t> игре же дитя — зреющий человек, пробует свои силы и самостоятельно распоряжается своими же </a:t>
            </a:r>
            <a:r>
              <a:rPr lang="ru-RU" b="1" dirty="0" smtClean="0">
                <a:solidFill>
                  <a:srgbClr val="FF0000"/>
                </a:solidFill>
                <a:latin typeface="Times New Roman" panose="02020603050405020304" pitchFamily="18" charset="0"/>
                <a:cs typeface="Times New Roman" panose="02020603050405020304" pitchFamily="18" charset="0"/>
              </a:rPr>
              <a:t>созданиями. </a:t>
            </a:r>
          </a:p>
          <a:p>
            <a:pPr marL="0" indent="0" algn="r">
              <a:buNone/>
            </a:pPr>
            <a:r>
              <a:rPr lang="ru-RU" sz="2800" b="1" i="1" dirty="0" smtClean="0">
                <a:solidFill>
                  <a:srgbClr val="002060"/>
                </a:solidFill>
                <a:latin typeface="Times New Roman" panose="02020603050405020304" pitchFamily="18" charset="0"/>
                <a:cs typeface="Times New Roman" panose="02020603050405020304" pitchFamily="18" charset="0"/>
              </a:rPr>
              <a:t>К.Д</a:t>
            </a:r>
            <a:r>
              <a:rPr lang="ru-RU" sz="2800" b="1" i="1" dirty="0">
                <a:solidFill>
                  <a:srgbClr val="002060"/>
                </a:solidFill>
                <a:latin typeface="Times New Roman" panose="02020603050405020304" pitchFamily="18" charset="0"/>
                <a:cs typeface="Times New Roman" panose="02020603050405020304" pitchFamily="18" charset="0"/>
              </a:rPr>
              <a:t>. Ушинский</a:t>
            </a:r>
            <a:endParaRPr lang="ru-RU" sz="2800" b="1" dirty="0">
              <a:solidFill>
                <a:srgbClr val="002060"/>
              </a:solidFill>
              <a:latin typeface="Times New Roman" panose="02020603050405020304" pitchFamily="18" charset="0"/>
              <a:cs typeface="Times New Roman" panose="02020603050405020304" pitchFamily="18" charset="0"/>
            </a:endParaRPr>
          </a:p>
          <a:p>
            <a:endParaRPr lang="zh-CN" altLang="en-US"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5104" t="8428" r="15304"/>
          <a:stretch/>
        </p:blipFill>
        <p:spPr>
          <a:xfrm>
            <a:off x="457200" y="2494970"/>
            <a:ext cx="5464831" cy="4191609"/>
          </a:xfrm>
          <a:prstGeom prst="rect">
            <a:avLst/>
          </a:prstGeom>
          <a:effectLst>
            <a:softEdge rad="127000"/>
          </a:effectLst>
        </p:spPr>
      </p:pic>
    </p:spTree>
    <p:extLst>
      <p:ext uri="{BB962C8B-B14F-4D97-AF65-F5344CB8AC3E}">
        <p14:creationId xmlns:p14="http://schemas.microsoft.com/office/powerpoint/2010/main" val="32567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71600" y="188640"/>
            <a:ext cx="7772400" cy="1362075"/>
          </a:xfrm>
        </p:spPr>
        <p:txBody>
          <a:bodyPr/>
          <a:lstStyle/>
          <a:p>
            <a:pPr algn="ctr"/>
            <a:r>
              <a:rPr lang="ru-RU" dirty="0">
                <a:solidFill>
                  <a:schemeClr val="tx2">
                    <a:lumMod val="75000"/>
                  </a:schemeClr>
                </a:solidFill>
              </a:rPr>
              <a:t>Играйте вместе с детьми-это улучшает взаимопонимание</a:t>
            </a:r>
          </a:p>
        </p:txBody>
      </p:sp>
    </p:spTree>
    <p:extLst>
      <p:ext uri="{BB962C8B-B14F-4D97-AF65-F5344CB8AC3E}">
        <p14:creationId xmlns:p14="http://schemas.microsoft.com/office/powerpoint/2010/main" val="238896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0563AAD-6D9C-484D-A78E-E544142BCA8D}"/>
              </a:ext>
            </a:extLst>
          </p:cNvPr>
          <p:cNvSpPr txBox="1"/>
          <p:nvPr/>
        </p:nvSpPr>
        <p:spPr>
          <a:xfrm>
            <a:off x="323527" y="119691"/>
            <a:ext cx="8496944" cy="3034036"/>
          </a:xfrm>
          <a:prstGeom prst="rect">
            <a:avLst/>
          </a:prstGeom>
          <a:noFill/>
        </p:spPr>
        <p:txBody>
          <a:bodyPr wrap="square">
            <a:spAutoFit/>
          </a:bodyPr>
          <a:lstStyle/>
          <a:p>
            <a:pPr indent="449580" algn="just">
              <a:lnSpc>
                <a:spcPct val="115000"/>
              </a:lnSpc>
              <a:spcAft>
                <a:spcPts val="800"/>
              </a:spcAft>
            </a:pPr>
            <a:r>
              <a:rPr lang="ru-RU"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a:t>
            </a:r>
            <a:r>
              <a:rPr lang="ru-RU"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гра есть наиболее спонтанное проявление ребенка и вместе с тем она строится на взаимодействии ребенка со взрослыми. Ей присущи основные черты игры: эмоциональная насыщенность и увлеченность детей, самостоятельность, активность, творчество.</a:t>
            </a:r>
            <a:endParaRPr lang="ru-RU"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1CE810B7-C6DA-424D-993C-8F40C2C9A38B}"/>
              </a:ext>
            </a:extLst>
          </p:cNvPr>
          <p:cNvSpPr txBox="1"/>
          <p:nvPr/>
        </p:nvSpPr>
        <p:spPr>
          <a:xfrm>
            <a:off x="5148064" y="3704274"/>
            <a:ext cx="4572000" cy="461665"/>
          </a:xfrm>
          <a:prstGeom prst="rect">
            <a:avLst/>
          </a:prstGeom>
          <a:noFill/>
        </p:spPr>
        <p:txBody>
          <a:bodyPr wrap="square">
            <a:spAutoFit/>
          </a:bodyPr>
          <a:lstStyle/>
          <a:p>
            <a:r>
              <a:rPr lang="ru-RU"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С. Я. Рубинштейн </a:t>
            </a:r>
            <a:endParaRPr lang="ru-RU" sz="2400" b="1" dirty="0"/>
          </a:p>
        </p:txBody>
      </p:sp>
      <p:pic>
        <p:nvPicPr>
          <p:cNvPr id="11" name="Рисунок 10">
            <a:extLst>
              <a:ext uri="{FF2B5EF4-FFF2-40B4-BE49-F238E27FC236}">
                <a16:creationId xmlns:a16="http://schemas.microsoft.com/office/drawing/2014/main" xmlns="" id="{69462062-FA4C-4EF3-BCDC-C222BC214ED3}"/>
              </a:ext>
            </a:extLst>
          </p:cNvPr>
          <p:cNvPicPr>
            <a:picLocks noChangeAspect="1"/>
          </p:cNvPicPr>
          <p:nvPr/>
        </p:nvPicPr>
        <p:blipFill>
          <a:blip r:embed="rId3"/>
          <a:stretch>
            <a:fillRect/>
          </a:stretch>
        </p:blipFill>
        <p:spPr>
          <a:xfrm>
            <a:off x="456843" y="2855926"/>
            <a:ext cx="8230313" cy="1146147"/>
          </a:xfrm>
          <a:prstGeom prst="rect">
            <a:avLst/>
          </a:prstGeom>
        </p:spPr>
      </p:pic>
      <p:pic>
        <p:nvPicPr>
          <p:cNvPr id="13" name="Рисунок 12">
            <a:extLst>
              <a:ext uri="{FF2B5EF4-FFF2-40B4-BE49-F238E27FC236}">
                <a16:creationId xmlns:a16="http://schemas.microsoft.com/office/drawing/2014/main" xmlns="" id="{0CBD773E-5F1F-4C24-859D-5198C83CCB8D}"/>
              </a:ext>
            </a:extLst>
          </p:cNvPr>
          <p:cNvPicPr>
            <a:picLocks noChangeAspect="1"/>
          </p:cNvPicPr>
          <p:nvPr/>
        </p:nvPicPr>
        <p:blipFill>
          <a:blip r:embed="rId4"/>
          <a:stretch>
            <a:fillRect/>
          </a:stretch>
        </p:blipFill>
        <p:spPr>
          <a:xfrm>
            <a:off x="179512" y="3161407"/>
            <a:ext cx="3962988" cy="3621083"/>
          </a:xfrm>
          <a:prstGeom prst="rect">
            <a:avLst/>
          </a:prstGeom>
        </p:spPr>
      </p:pic>
    </p:spTree>
    <p:extLst>
      <p:ext uri="{BB962C8B-B14F-4D97-AF65-F5344CB8AC3E}">
        <p14:creationId xmlns:p14="http://schemas.microsoft.com/office/powerpoint/2010/main" val="324436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EBFED7D-4B42-4FC6-8C28-1C0D282C5361}"/>
              </a:ext>
            </a:extLst>
          </p:cNvPr>
          <p:cNvSpPr txBox="1"/>
          <p:nvPr/>
        </p:nvSpPr>
        <p:spPr>
          <a:xfrm>
            <a:off x="323528" y="332656"/>
            <a:ext cx="8496944" cy="4662302"/>
          </a:xfrm>
          <a:prstGeom prst="rect">
            <a:avLst/>
          </a:prstGeom>
          <a:noFill/>
        </p:spPr>
        <p:txBody>
          <a:bodyPr wrap="square">
            <a:spAutoFit/>
          </a:bodyPr>
          <a:lstStyle/>
          <a:p>
            <a:pPr algn="ctr">
              <a:defRPr/>
            </a:pPr>
            <a:r>
              <a:rPr lang="ru-RU" sz="3200" b="1" dirty="0">
                <a:solidFill>
                  <a:srgbClr val="FF0000"/>
                </a:solidFill>
                <a:latin typeface="Times New Roman" panose="02020603050405020304" pitchFamily="18" charset="0"/>
                <a:cs typeface="Times New Roman" panose="02020603050405020304" pitchFamily="18" charset="0"/>
              </a:rPr>
              <a:t>Структурные элементы игры</a:t>
            </a:r>
          </a:p>
          <a:p>
            <a:pPr>
              <a:defRPr/>
            </a:pPr>
            <a:endParaRPr lang="ru-RU" dirty="0">
              <a:cs typeface="Arial" charset="0"/>
            </a:endParaRPr>
          </a:p>
          <a:p>
            <a:pPr marL="457200" indent="-457200" algn="ctr">
              <a:lnSpc>
                <a:spcPct val="150000"/>
              </a:lnSpc>
              <a:buFont typeface="Wingdings" panose="05000000000000000000" pitchFamily="2" charset="2"/>
              <a:buChar char="v"/>
              <a:defRPr/>
            </a:pPr>
            <a:r>
              <a:rPr lang="ru-RU" sz="2800" dirty="0">
                <a:solidFill>
                  <a:srgbClr val="002060"/>
                </a:solidFill>
                <a:cs typeface="Arial" charset="0"/>
              </a:rPr>
              <a:t> </a:t>
            </a:r>
            <a:r>
              <a:rPr lang="ru-RU" sz="2800" b="1" dirty="0">
                <a:solidFill>
                  <a:srgbClr val="002060"/>
                </a:solidFill>
                <a:latin typeface="Times New Roman" panose="02020603050405020304" pitchFamily="18" charset="0"/>
                <a:cs typeface="Times New Roman" panose="02020603050405020304" pitchFamily="18" charset="0"/>
              </a:rPr>
              <a:t>Игровой замысел; </a:t>
            </a:r>
          </a:p>
          <a:p>
            <a:pPr marL="457200" indent="-457200" algn="ctr">
              <a:lnSpc>
                <a:spcPct val="150000"/>
              </a:lnSpc>
              <a:buFont typeface="Wingdings" panose="05000000000000000000" pitchFamily="2" charset="2"/>
              <a:buChar char="v"/>
              <a:defRPr/>
            </a:pPr>
            <a:r>
              <a:rPr lang="ru-RU" sz="2800" b="1" dirty="0">
                <a:solidFill>
                  <a:srgbClr val="002060"/>
                </a:solidFill>
                <a:latin typeface="Times New Roman" panose="02020603050405020304" pitchFamily="18" charset="0"/>
                <a:cs typeface="Times New Roman" panose="02020603050405020304" pitchFamily="18" charset="0"/>
              </a:rPr>
              <a:t>Сюжет или содержание игры; </a:t>
            </a:r>
          </a:p>
          <a:p>
            <a:pPr marL="457200" indent="-457200" algn="ctr">
              <a:lnSpc>
                <a:spcPct val="150000"/>
              </a:lnSpc>
              <a:buFont typeface="Wingdings" panose="05000000000000000000" pitchFamily="2" charset="2"/>
              <a:buChar char="v"/>
              <a:defRPr/>
            </a:pPr>
            <a:r>
              <a:rPr lang="ru-RU" sz="2800" b="1" dirty="0">
                <a:solidFill>
                  <a:srgbClr val="002060"/>
                </a:solidFill>
                <a:latin typeface="Times New Roman" panose="02020603050405020304" pitchFamily="18" charset="0"/>
                <a:cs typeface="Times New Roman" panose="02020603050405020304" pitchFamily="18" charset="0"/>
              </a:rPr>
              <a:t>Игровые действия; </a:t>
            </a:r>
          </a:p>
          <a:p>
            <a:pPr marL="457200" indent="-457200" algn="ctr">
              <a:lnSpc>
                <a:spcPct val="150000"/>
              </a:lnSpc>
              <a:buFont typeface="Wingdings" panose="05000000000000000000" pitchFamily="2" charset="2"/>
              <a:buChar char="v"/>
              <a:defRPr/>
            </a:pPr>
            <a:r>
              <a:rPr lang="ru-RU" sz="2800" b="1" dirty="0">
                <a:solidFill>
                  <a:srgbClr val="002060"/>
                </a:solidFill>
                <a:latin typeface="Times New Roman" panose="02020603050405020304" pitchFamily="18" charset="0"/>
                <a:cs typeface="Times New Roman" panose="02020603050405020304" pitchFamily="18" charset="0"/>
              </a:rPr>
              <a:t>Роли; </a:t>
            </a:r>
          </a:p>
          <a:p>
            <a:pPr marL="457200" indent="-457200" algn="ctr">
              <a:lnSpc>
                <a:spcPct val="150000"/>
              </a:lnSpc>
              <a:buFont typeface="Wingdings" panose="05000000000000000000" pitchFamily="2" charset="2"/>
              <a:buChar char="v"/>
              <a:defRPr/>
            </a:pPr>
            <a:r>
              <a:rPr lang="ru-RU" sz="2800" b="1" dirty="0">
                <a:solidFill>
                  <a:srgbClr val="002060"/>
                </a:solidFill>
                <a:latin typeface="Times New Roman" panose="02020603050405020304" pitchFamily="18" charset="0"/>
                <a:cs typeface="Times New Roman" panose="02020603050405020304" pitchFamily="18" charset="0"/>
              </a:rPr>
              <a:t>Правила, которые диктуются самой игрой и создаются детьми или предлагаются взрослым.</a:t>
            </a:r>
          </a:p>
        </p:txBody>
      </p:sp>
    </p:spTree>
    <p:extLst>
      <p:ext uri="{BB962C8B-B14F-4D97-AF65-F5344CB8AC3E}">
        <p14:creationId xmlns:p14="http://schemas.microsoft.com/office/powerpoint/2010/main" val="129181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399"/>
            <a:ext cx="8352928" cy="2520553"/>
          </a:xfrm>
        </p:spPr>
        <p:txBody>
          <a:bodyPr/>
          <a:lstStyle/>
          <a:p>
            <a:pPr marL="0" indent="0">
              <a:buNone/>
            </a:pPr>
            <a:r>
              <a:rPr lang="ru-RU" sz="2800" b="1" dirty="0" smtClean="0">
                <a:solidFill>
                  <a:srgbClr val="002060"/>
                </a:solidFill>
                <a:latin typeface="Times New Roman" panose="02020603050405020304" pitchFamily="18" charset="0"/>
                <a:cs typeface="Times New Roman" panose="02020603050405020304" pitchFamily="18" charset="0"/>
              </a:rPr>
              <a:t>	</a:t>
            </a:r>
          </a:p>
          <a:p>
            <a:pPr marL="0" indent="0">
              <a:buNone/>
            </a:pP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smtClean="0">
                <a:solidFill>
                  <a:srgbClr val="FF0000"/>
                </a:solidFill>
                <a:latin typeface="Times New Roman" panose="02020603050405020304" pitchFamily="18" charset="0"/>
                <a:cs typeface="Times New Roman" panose="02020603050405020304" pitchFamily="18" charset="0"/>
              </a:rPr>
              <a:t>Ребенок</a:t>
            </a:r>
            <a:r>
              <a:rPr lang="ru-RU" sz="2800" b="1" dirty="0">
                <a:solidFill>
                  <a:srgbClr val="FF0000"/>
                </a:solidFill>
                <a:latin typeface="Times New Roman" panose="02020603050405020304" pitchFamily="18" charset="0"/>
                <a:cs typeface="Times New Roman" panose="02020603050405020304" pitchFamily="18" charset="0"/>
              </a:rPr>
              <a:t>, создавая в ходе ролевой игры воображаемые ситуации, испытывает самые настоящие </a:t>
            </a:r>
            <a:r>
              <a:rPr lang="ru-RU" sz="2800" b="1" dirty="0" smtClean="0">
                <a:solidFill>
                  <a:srgbClr val="FF0000"/>
                </a:solidFill>
                <a:latin typeface="Times New Roman" panose="02020603050405020304" pitchFamily="18" charset="0"/>
                <a:cs typeface="Times New Roman" panose="02020603050405020304" pitchFamily="18" charset="0"/>
              </a:rPr>
              <a:t>чувства</a:t>
            </a:r>
            <a:r>
              <a:rPr lang="ru-RU" sz="2800" b="1" dirty="0">
                <a:solidFill>
                  <a:srgbClr val="FF0000"/>
                </a:solidFill>
                <a:latin typeface="Times New Roman" panose="02020603050405020304" pitchFamily="18" charset="0"/>
                <a:cs typeface="Times New Roman" panose="02020603050405020304" pitchFamily="18" charset="0"/>
              </a:rPr>
              <a:t>.</a:t>
            </a:r>
            <a:endParaRPr lang="ru-RU" sz="2800" b="1" dirty="0">
              <a:solidFill>
                <a:srgbClr val="FF0000"/>
              </a:solidFill>
              <a:latin typeface="Times New Roman" panose="02020603050405020304" pitchFamily="18" charset="0"/>
              <a:cs typeface="Times New Roman" panose="02020603050405020304" pitchFamily="18" charset="0"/>
            </a:endParaRPr>
          </a:p>
          <a:p>
            <a:pPr marL="0" indent="0" algn="r">
              <a:buNone/>
            </a:pPr>
            <a:r>
              <a:rPr lang="ru-RU" sz="2400" b="1" i="1" dirty="0">
                <a:solidFill>
                  <a:srgbClr val="002060"/>
                </a:solidFill>
                <a:latin typeface="Times New Roman" panose="02020603050405020304" pitchFamily="18" charset="0"/>
                <a:cs typeface="Times New Roman" panose="02020603050405020304" pitchFamily="18" charset="0"/>
              </a:rPr>
              <a:t>Л.С. Выготский</a:t>
            </a:r>
            <a:endParaRPr lang="ru-RU" sz="2400" b="1" dirty="0">
              <a:solidFill>
                <a:srgbClr val="002060"/>
              </a:solidFill>
              <a:latin typeface="Times New Roman" panose="02020603050405020304" pitchFamily="18" charset="0"/>
              <a:cs typeface="Times New Roman" panose="02020603050405020304" pitchFamily="18" charset="0"/>
            </a:endParaRPr>
          </a:p>
          <a:p>
            <a:endParaRPr lang="zh-CN" altLang="en-US" dirty="0">
              <a:solidFill>
                <a:srgbClr val="FF0000"/>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432" y="2780928"/>
            <a:ext cx="5358734" cy="3600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91511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356" y="548680"/>
            <a:ext cx="8507288" cy="2260847"/>
          </a:xfrm>
        </p:spPr>
        <p:txBody>
          <a:bodyPr>
            <a:normAutofit fontScale="92500" lnSpcReduction="10000"/>
          </a:bodyPr>
          <a:lstStyle/>
          <a:p>
            <a:pPr marL="0" indent="0" algn="just">
              <a:buNone/>
            </a:pPr>
            <a:r>
              <a:rPr lang="ru-RU" sz="2800" b="1" dirty="0">
                <a:solidFill>
                  <a:srgbClr val="002060"/>
                </a:solidFill>
                <a:latin typeface="Times New Roman" panose="02020603050405020304" pitchFamily="18" charset="0"/>
                <a:cs typeface="Times New Roman" panose="02020603050405020304" pitchFamily="18" charset="0"/>
              </a:rPr>
              <a:t>	Игра ребенка очень богата эмоциями, причем часто теми, которые в жизни ему еще недоступны. Ребенок отличает игру от действительности, в речи дошкольников часто присутствуют слова «как будто», «понарошку», «по правде», но несмотря на это, игровые переживания всегда искренни. </a:t>
            </a:r>
          </a:p>
          <a:p>
            <a:endParaRPr lang="zh-CN" altLang="en-US"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996952"/>
            <a:ext cx="4619224" cy="3717032"/>
          </a:xfrm>
          <a:prstGeom prst="rect">
            <a:avLst/>
          </a:prstGeom>
        </p:spPr>
      </p:pic>
    </p:spTree>
    <p:extLst>
      <p:ext uri="{BB962C8B-B14F-4D97-AF65-F5344CB8AC3E}">
        <p14:creationId xmlns:p14="http://schemas.microsoft.com/office/powerpoint/2010/main" val="182595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3B02EE-0444-458D-8048-B7D32F7BA430}"/>
              </a:ext>
            </a:extLst>
          </p:cNvPr>
          <p:cNvSpPr txBox="1"/>
          <p:nvPr/>
        </p:nvSpPr>
        <p:spPr>
          <a:xfrm>
            <a:off x="179511" y="-315416"/>
            <a:ext cx="8784976" cy="3662541"/>
          </a:xfrm>
          <a:prstGeom prst="rect">
            <a:avLst/>
          </a:prstGeom>
          <a:noFill/>
        </p:spPr>
        <p:txBody>
          <a:bodyPr wrap="square">
            <a:spAutoFit/>
          </a:bodyPr>
          <a:lstStyle/>
          <a:p>
            <a:pPr algn="just">
              <a:defRPr/>
            </a:pPr>
            <a:r>
              <a:rPr lang="ru-RU" sz="3200" b="1" dirty="0">
                <a:solidFill>
                  <a:srgbClr val="FF0000"/>
                </a:solidFill>
                <a:latin typeface="Times New Roman" panose="02020603050405020304" pitchFamily="18" charset="0"/>
                <a:cs typeface="Times New Roman" panose="02020603050405020304" pitchFamily="18" charset="0"/>
              </a:rPr>
              <a:t>	</a:t>
            </a:r>
          </a:p>
          <a:p>
            <a:pPr algn="just">
              <a:defRPr/>
            </a:pPr>
            <a:r>
              <a:rPr lang="ru-RU" sz="3200" b="1" dirty="0">
                <a:solidFill>
                  <a:srgbClr val="FF0000"/>
                </a:solidFill>
                <a:latin typeface="Times New Roman" panose="02020603050405020304" pitchFamily="18" charset="0"/>
                <a:cs typeface="Times New Roman" panose="02020603050405020304" pitchFamily="18" charset="0"/>
              </a:rPr>
              <a:t>	Сюжетно-ролевая игра</a:t>
            </a:r>
            <a:r>
              <a:rPr lang="ru-RU" b="1" dirty="0">
                <a:solidFill>
                  <a:srgbClr val="FF0000"/>
                </a:solidFill>
                <a:latin typeface="Times New Roman" panose="02020603050405020304" pitchFamily="18" charset="0"/>
                <a:cs typeface="Times New Roman" panose="02020603050405020304" pitchFamily="18" charset="0"/>
              </a:rPr>
              <a:t>  </a:t>
            </a:r>
            <a:r>
              <a:rPr lang="ru-RU" sz="2800" b="1" dirty="0">
                <a:solidFill>
                  <a:srgbClr val="FF0000"/>
                </a:solidFill>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деятельность, в которой дети берут на себя трудовые или социальные функции взрослых людей и в специально создаваемых ими игровых, воображаемых условиях воспроизводят (или моделируют) жизнь взрослых и отношения между ними. </a:t>
            </a:r>
          </a:p>
          <a:p>
            <a:pPr algn="just">
              <a:defRPr/>
            </a:pPr>
            <a:endParaRPr lang="ru-RU" sz="24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ru-RU" sz="2400" b="1" dirty="0">
                <a:latin typeface="Times New Roman" panose="02020603050405020304" pitchFamily="18" charset="0"/>
                <a:cs typeface="Times New Roman" panose="02020603050405020304" pitchFamily="18" charset="0"/>
              </a:rPr>
              <a:t>	Чем старше ребенок, тем полнее его наблюдения окружающего мира, тем богаче его игра. </a:t>
            </a:r>
          </a:p>
        </p:txBody>
      </p:sp>
      <p:pic>
        <p:nvPicPr>
          <p:cNvPr id="7" name="Рисунок 6">
            <a:extLst>
              <a:ext uri="{FF2B5EF4-FFF2-40B4-BE49-F238E27FC236}">
                <a16:creationId xmlns:a16="http://schemas.microsoft.com/office/drawing/2014/main" xmlns="" id="{FC18B634-5719-42B3-9F9C-B16A5163001B}"/>
              </a:ext>
            </a:extLst>
          </p:cNvPr>
          <p:cNvPicPr>
            <a:picLocks noChangeAspect="1"/>
          </p:cNvPicPr>
          <p:nvPr/>
        </p:nvPicPr>
        <p:blipFill>
          <a:blip r:embed="rId3"/>
          <a:stretch>
            <a:fillRect/>
          </a:stretch>
        </p:blipFill>
        <p:spPr>
          <a:xfrm>
            <a:off x="183140" y="3645024"/>
            <a:ext cx="3885615" cy="2954096"/>
          </a:xfrm>
          <a:prstGeom prst="rect">
            <a:avLst/>
          </a:prstGeom>
        </p:spPr>
      </p:pic>
    </p:spTree>
    <p:extLst>
      <p:ext uri="{BB962C8B-B14F-4D97-AF65-F5344CB8AC3E}">
        <p14:creationId xmlns:p14="http://schemas.microsoft.com/office/powerpoint/2010/main" val="398172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6633"/>
            <a:ext cx="8424936" cy="3168352"/>
          </a:xfrm>
        </p:spPr>
        <p:txBody>
          <a:bodyPr>
            <a:normAutofit fontScale="92500"/>
          </a:bodyPr>
          <a:lstStyle/>
          <a:p>
            <a:pPr marL="0" indent="0">
              <a:buNone/>
            </a:pPr>
            <a:endParaRPr lang="ru-RU" dirty="0"/>
          </a:p>
          <a:p>
            <a:pPr marL="0" indent="0" algn="just">
              <a:buNone/>
            </a:pP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a:solidFill>
                  <a:srgbClr val="FF0000"/>
                </a:solidFill>
                <a:latin typeface="Times New Roman" panose="02020603050405020304" pitchFamily="18" charset="0"/>
                <a:cs typeface="Times New Roman" panose="02020603050405020304" pitchFamily="18" charset="0"/>
              </a:rPr>
              <a:t>Сюжетно-ролевая игра</a:t>
            </a:r>
            <a:r>
              <a:rPr lang="ru-RU" sz="2800" b="1" dirty="0">
                <a:solidFill>
                  <a:srgbClr val="002060"/>
                </a:solidFill>
                <a:latin typeface="Times New Roman" panose="02020603050405020304" pitchFamily="18" charset="0"/>
                <a:cs typeface="Times New Roman" panose="02020603050405020304" pitchFamily="18" charset="0"/>
              </a:rPr>
              <a:t> — это школа чувств, в которой формируется эмоциональный мир ребенка. </a:t>
            </a:r>
          </a:p>
          <a:p>
            <a:pPr marL="0" lvl="0" indent="0" algn="just">
              <a:buNone/>
            </a:pPr>
            <a:r>
              <a:rPr lang="ru-RU" sz="2800" b="1" dirty="0" smtClean="0">
                <a:solidFill>
                  <a:srgbClr val="002060"/>
                </a:solidFill>
                <a:latin typeface="Times New Roman" panose="02020603050405020304" pitchFamily="18" charset="0"/>
                <a:cs typeface="Times New Roman" panose="02020603050405020304" pitchFamily="18" charset="0"/>
              </a:rPr>
              <a:t>По</a:t>
            </a:r>
            <a:r>
              <a:rPr lang="ru-RU" sz="2800" b="1" dirty="0">
                <a:solidFill>
                  <a:srgbClr val="002060"/>
                </a:solidFill>
                <a:latin typeface="Times New Roman" panose="02020603050405020304" pitchFamily="18" charset="0"/>
                <a:cs typeface="Times New Roman" panose="02020603050405020304" pitchFamily="18" charset="0"/>
              </a:rPr>
              <a:t> мере усложнения игры и игрового замысла чувства детей становятся все более осознанными и сложными. </a:t>
            </a:r>
          </a:p>
          <a:p>
            <a:pPr marL="0" lvl="0" indent="0" algn="just">
              <a:buNone/>
            </a:pPr>
            <a:r>
              <a:rPr lang="ru-RU" sz="2800" b="1" dirty="0" smtClean="0">
                <a:solidFill>
                  <a:srgbClr val="002060"/>
                </a:solidFill>
                <a:latin typeface="Times New Roman" panose="02020603050405020304" pitchFamily="18" charset="0"/>
                <a:cs typeface="Times New Roman" panose="02020603050405020304" pitchFamily="18" charset="0"/>
              </a:rPr>
              <a:t>	</a:t>
            </a:r>
            <a:endParaRPr lang="zh-CN" altLang="en-US"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3" y="3845776"/>
            <a:ext cx="4548855" cy="2979500"/>
          </a:xfrm>
          <a:prstGeom prst="rect">
            <a:avLst/>
          </a:prstGeom>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12095"/>
          <a:stretch/>
        </p:blipFill>
        <p:spPr>
          <a:xfrm>
            <a:off x="5148064" y="3845775"/>
            <a:ext cx="3909138" cy="2979500"/>
          </a:xfrm>
          <a:prstGeom prst="rect">
            <a:avLst/>
          </a:prstGeom>
        </p:spPr>
      </p:pic>
    </p:spTree>
    <p:extLst>
      <p:ext uri="{BB962C8B-B14F-4D97-AF65-F5344CB8AC3E}">
        <p14:creationId xmlns:p14="http://schemas.microsoft.com/office/powerpoint/2010/main" val="387461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8640960" cy="3456384"/>
          </a:xfrm>
        </p:spPr>
        <p:txBody>
          <a:bodyPr>
            <a:normAutofit/>
          </a:bodyPr>
          <a:lstStyle/>
          <a:p>
            <a:pPr marL="0" indent="0">
              <a:buNone/>
            </a:pPr>
            <a:r>
              <a:rPr lang="ru-RU" sz="2800" dirty="0" smtClean="0">
                <a:solidFill>
                  <a:srgbClr val="002060"/>
                </a:solidFill>
                <a:latin typeface="Times New Roman" panose="02020603050405020304" pitchFamily="18" charset="0"/>
                <a:cs typeface="Times New Roman" panose="02020603050405020304" pitchFamily="18" charset="0"/>
              </a:rPr>
              <a:t>	Развитие </a:t>
            </a:r>
            <a:r>
              <a:rPr lang="ru-RU" sz="2800" dirty="0">
                <a:solidFill>
                  <a:srgbClr val="002060"/>
                </a:solidFill>
                <a:latin typeface="Times New Roman" panose="02020603050405020304" pitchFamily="18" charset="0"/>
                <a:cs typeface="Times New Roman" panose="02020603050405020304" pitchFamily="18" charset="0"/>
              </a:rPr>
              <a:t>замысла в сюжетно-ролевой игре связано с общим умственным развитием ребенка, формированием его интересов .</a:t>
            </a:r>
          </a:p>
          <a:p>
            <a:pPr marL="0" indent="0">
              <a:buNone/>
            </a:pPr>
            <a:r>
              <a:rPr lang="ru-RU" sz="2800" dirty="0" smtClean="0">
                <a:solidFill>
                  <a:srgbClr val="002060"/>
                </a:solidFill>
                <a:latin typeface="Times New Roman" panose="02020603050405020304" pitchFamily="18" charset="0"/>
                <a:cs typeface="Times New Roman" panose="02020603050405020304" pitchFamily="18" charset="0"/>
              </a:rPr>
              <a:t>	Продолжительное </a:t>
            </a:r>
            <a:r>
              <a:rPr lang="ru-RU" sz="2800" dirty="0">
                <a:solidFill>
                  <a:srgbClr val="002060"/>
                </a:solidFill>
                <a:latin typeface="Times New Roman" panose="02020603050405020304" pitchFamily="18" charset="0"/>
                <a:cs typeface="Times New Roman" panose="02020603050405020304" pitchFamily="18" charset="0"/>
              </a:rPr>
              <a:t>пребывание ребенка в одной роли заставляет его глубже вникнуть в смысл того, что он изображает. </a:t>
            </a:r>
          </a:p>
          <a:p>
            <a:endParaRPr lang="zh-CN" altLang="en-US"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944090"/>
            <a:ext cx="6120680" cy="4054951"/>
          </a:xfrm>
          <a:prstGeom prst="rect">
            <a:avLst/>
          </a:prstGeom>
        </p:spPr>
      </p:pic>
    </p:spTree>
    <p:extLst>
      <p:ext uri="{BB962C8B-B14F-4D97-AF65-F5344CB8AC3E}">
        <p14:creationId xmlns:p14="http://schemas.microsoft.com/office/powerpoint/2010/main" val="426059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idx="1"/>
          </p:nvPr>
        </p:nvSpPr>
        <p:spPr/>
        <p:txBody>
          <a:bodyPr/>
          <a:lstStyle/>
          <a:p>
            <a:endParaRPr lang="ru-RU"/>
          </a:p>
        </p:txBody>
      </p:sp>
      <p:graphicFrame>
        <p:nvGraphicFramePr>
          <p:cNvPr id="8" name="Объект 3"/>
          <p:cNvGraphicFramePr>
            <a:graphicFrameLocks/>
          </p:cNvGraphicFramePr>
          <p:nvPr>
            <p:extLst>
              <p:ext uri="{D42A27DB-BD31-4B8C-83A1-F6EECF244321}">
                <p14:modId xmlns:p14="http://schemas.microsoft.com/office/powerpoint/2010/main" val="4256950029"/>
              </p:ext>
            </p:extLst>
          </p:nvPr>
        </p:nvGraphicFramePr>
        <p:xfrm>
          <a:off x="107504" y="116632"/>
          <a:ext cx="8928992" cy="6566154"/>
        </p:xfrm>
        <a:graphic>
          <a:graphicData uri="http://schemas.openxmlformats.org/drawingml/2006/table">
            <a:tbl>
              <a:tblPr firstRow="1" bandRow="1">
                <a:tableStyleId>{7DF18680-E054-41AD-8BC1-D1AEF772440D}</a:tableStyleId>
              </a:tblPr>
              <a:tblGrid>
                <a:gridCol w="1861128">
                  <a:extLst>
                    <a:ext uri="{9D8B030D-6E8A-4147-A177-3AD203B41FA5}">
                      <a16:colId xmlns:a16="http://schemas.microsoft.com/office/drawing/2014/main" xmlns="" val="20000"/>
                    </a:ext>
                  </a:extLst>
                </a:gridCol>
                <a:gridCol w="7067864">
                  <a:extLst>
                    <a:ext uri="{9D8B030D-6E8A-4147-A177-3AD203B41FA5}">
                      <a16:colId xmlns:a16="http://schemas.microsoft.com/office/drawing/2014/main" xmlns="" val="20001"/>
                    </a:ext>
                  </a:extLst>
                </a:gridCol>
              </a:tblGrid>
              <a:tr h="335833">
                <a:tc>
                  <a:txBody>
                    <a:bodyPr/>
                    <a:lstStyle/>
                    <a:p>
                      <a:r>
                        <a:rPr lang="ru-RU" sz="1600" dirty="0">
                          <a:latin typeface="+mn-lt"/>
                        </a:rPr>
                        <a:t>Виды</a:t>
                      </a:r>
                      <a:r>
                        <a:rPr lang="ru-RU" sz="1600" baseline="0" dirty="0">
                          <a:latin typeface="+mn-lt"/>
                        </a:rPr>
                        <a:t> игр </a:t>
                      </a:r>
                      <a:endParaRPr lang="ru-RU" sz="1600" dirty="0">
                        <a:latin typeface="+mn-lt"/>
                      </a:endParaRPr>
                    </a:p>
                  </a:txBody>
                  <a:tcPr/>
                </a:tc>
                <a:tc>
                  <a:txBody>
                    <a:bodyPr/>
                    <a:lstStyle/>
                    <a:p>
                      <a:r>
                        <a:rPr lang="ru-RU" sz="1600" dirty="0"/>
                        <a:t>Содержание </a:t>
                      </a:r>
                    </a:p>
                  </a:txBody>
                  <a:tcPr/>
                </a:tc>
                <a:extLst>
                  <a:ext uri="{0D108BD9-81ED-4DB2-BD59-A6C34878D82A}">
                    <a16:rowId xmlns:a16="http://schemas.microsoft.com/office/drawing/2014/main" xmlns="" val="10000"/>
                  </a:ext>
                </a:extLst>
              </a:tr>
              <a:tr h="824317">
                <a:tc>
                  <a:txBody>
                    <a:bodyPr/>
                    <a:lstStyle/>
                    <a:p>
                      <a:pPr>
                        <a:lnSpc>
                          <a:spcPct val="100000"/>
                        </a:lnSpc>
                      </a:pPr>
                      <a:r>
                        <a:rPr lang="ru-RU" sz="1600" b="1" kern="1200" dirty="0">
                          <a:solidFill>
                            <a:schemeClr val="dk1"/>
                          </a:solidFill>
                          <a:effectLst/>
                          <a:latin typeface="+mn-lt"/>
                          <a:ea typeface="+mn-ea"/>
                          <a:cs typeface="+mn-cs"/>
                        </a:rPr>
                        <a:t>1. Игры на бытовые сюжеты</a:t>
                      </a:r>
                      <a:endParaRPr lang="ru-RU" sz="1600" b="1" dirty="0">
                        <a:latin typeface="+mn-lt"/>
                      </a:endParaRPr>
                    </a:p>
                  </a:txBody>
                  <a:tcPr/>
                </a:tc>
                <a:tc>
                  <a:txBody>
                    <a:bodyPr/>
                    <a:lstStyle/>
                    <a:p>
                      <a:pPr>
                        <a:lnSpc>
                          <a:spcPts val="1460"/>
                        </a:lnSpc>
                        <a:spcAft>
                          <a:spcPts val="0"/>
                        </a:spcAft>
                      </a:pPr>
                      <a:r>
                        <a:rPr lang="ru-RU" sz="1400" dirty="0">
                          <a:effectLst/>
                          <a:latin typeface="Arial"/>
                          <a:ea typeface="Arial"/>
                        </a:rPr>
                        <a:t>Игры в дом, семью, праздники, дни рождения и т. п. Большое место среди них занимают игры с куклами, через действия с которыми дети передают то, что знают о своих сверстниках, взрослых и их отношениях </a:t>
                      </a:r>
                    </a:p>
                  </a:txBody>
                  <a:tcPr marL="28575" marR="28575" marT="28575" marB="28575" anchor="ctr"/>
                </a:tc>
                <a:extLst>
                  <a:ext uri="{0D108BD9-81ED-4DB2-BD59-A6C34878D82A}">
                    <a16:rowId xmlns:a16="http://schemas.microsoft.com/office/drawing/2014/main" xmlns="" val="10001"/>
                  </a:ext>
                </a:extLst>
              </a:tr>
              <a:tr h="1312801">
                <a:tc>
                  <a:txBody>
                    <a:bodyPr/>
                    <a:lstStyle/>
                    <a:p>
                      <a:pPr algn="l">
                        <a:lnSpc>
                          <a:spcPct val="100000"/>
                        </a:lnSpc>
                      </a:pPr>
                      <a:r>
                        <a:rPr lang="ru-RU" sz="1600" b="1" dirty="0">
                          <a:latin typeface="+mn-lt"/>
                        </a:rPr>
                        <a:t>2. </a:t>
                      </a:r>
                      <a:r>
                        <a:rPr lang="ru-RU" sz="1600" b="1" kern="1200" dirty="0">
                          <a:solidFill>
                            <a:schemeClr val="dk1"/>
                          </a:solidFill>
                          <a:effectLst/>
                          <a:latin typeface="+mn-lt"/>
                          <a:ea typeface="+mn-ea"/>
                          <a:cs typeface="+mn-cs"/>
                        </a:rPr>
                        <a:t>Игры на производственные</a:t>
                      </a:r>
                      <a:r>
                        <a:rPr lang="ru-RU" sz="1600" b="1" kern="1200" baseline="0" dirty="0">
                          <a:solidFill>
                            <a:schemeClr val="dk1"/>
                          </a:solidFill>
                          <a:effectLst/>
                          <a:latin typeface="+mn-lt"/>
                          <a:ea typeface="+mn-ea"/>
                          <a:cs typeface="+mn-cs"/>
                        </a:rPr>
                        <a:t> </a:t>
                      </a:r>
                      <a:r>
                        <a:rPr lang="ru-RU" sz="1600" b="1" kern="1200" dirty="0">
                          <a:solidFill>
                            <a:schemeClr val="dk1"/>
                          </a:solidFill>
                          <a:effectLst/>
                          <a:latin typeface="+mn-lt"/>
                          <a:ea typeface="+mn-ea"/>
                          <a:cs typeface="+mn-cs"/>
                        </a:rPr>
                        <a:t>и общественные темы</a:t>
                      </a:r>
                      <a:endParaRPr lang="ru-RU" sz="1600" b="1" dirty="0">
                        <a:latin typeface="+mn-lt"/>
                      </a:endParaRPr>
                    </a:p>
                  </a:txBody>
                  <a:tcPr/>
                </a:tc>
                <a:tc>
                  <a:txBody>
                    <a:bodyPr/>
                    <a:lstStyle/>
                    <a:p>
                      <a:pPr>
                        <a:lnSpc>
                          <a:spcPts val="1460"/>
                        </a:lnSpc>
                        <a:spcAft>
                          <a:spcPts val="0"/>
                        </a:spcAft>
                      </a:pPr>
                      <a:r>
                        <a:rPr lang="ru-RU" sz="1400" dirty="0">
                          <a:effectLst/>
                          <a:latin typeface="Arial"/>
                          <a:ea typeface="Arial"/>
                        </a:rPr>
                        <a:t>В этих играх отражается труд людей, темы берутся из окружающей жизни (школа, магазин, библиотека, почта, парикмахерская, больница, транспорт (автобус, поезд, самолет, корабль), полиция, пожарные, цирк, театр, зверинец, завод, фабрика, шахта, строительство, колхоз, армия) </a:t>
                      </a:r>
                    </a:p>
                  </a:txBody>
                  <a:tcPr marL="28575" marR="28575" marT="28575" marB="28575" anchor="ctr"/>
                </a:tc>
                <a:extLst>
                  <a:ext uri="{0D108BD9-81ED-4DB2-BD59-A6C34878D82A}">
                    <a16:rowId xmlns:a16="http://schemas.microsoft.com/office/drawing/2014/main" xmlns="" val="10002"/>
                  </a:ext>
                </a:extLst>
              </a:tr>
              <a:tr h="931867">
                <a:tc>
                  <a:txBody>
                    <a:bodyPr/>
                    <a:lstStyle/>
                    <a:p>
                      <a:pPr>
                        <a:lnSpc>
                          <a:spcPct val="100000"/>
                        </a:lnSpc>
                        <a:spcAft>
                          <a:spcPts val="0"/>
                        </a:spcAft>
                      </a:pPr>
                      <a:r>
                        <a:rPr lang="ru-RU" sz="1600" b="1" dirty="0">
                          <a:effectLst/>
                          <a:latin typeface="+mn-lt"/>
                          <a:ea typeface="Arial"/>
                        </a:rPr>
                        <a:t>3. Игры на героико-патриотические темы</a:t>
                      </a:r>
                    </a:p>
                  </a:txBody>
                  <a:tcPr marL="28575" marR="28575" marT="28575" marB="28575" anchor="ctr"/>
                </a:tc>
                <a:tc>
                  <a:txBody>
                    <a:bodyPr/>
                    <a:lstStyle/>
                    <a:p>
                      <a:pPr>
                        <a:lnSpc>
                          <a:spcPts val="1460"/>
                        </a:lnSpc>
                        <a:spcAft>
                          <a:spcPts val="0"/>
                        </a:spcAft>
                      </a:pPr>
                      <a:r>
                        <a:rPr lang="ru-RU" sz="1400" dirty="0">
                          <a:effectLst/>
                          <a:latin typeface="Arial"/>
                          <a:ea typeface="Arial"/>
                        </a:rPr>
                        <a:t>Эти игры отражают героические подвиги нашего народа (герои войны, космические полеты и т. д.) </a:t>
                      </a:r>
                    </a:p>
                  </a:txBody>
                  <a:tcPr marL="28575" marR="28575" marT="28575" marB="28575" anchor="ctr"/>
                </a:tc>
                <a:extLst>
                  <a:ext uri="{0D108BD9-81ED-4DB2-BD59-A6C34878D82A}">
                    <a16:rowId xmlns:a16="http://schemas.microsoft.com/office/drawing/2014/main" xmlns="" val="10003"/>
                  </a:ext>
                </a:extLst>
              </a:tr>
              <a:tr h="1768393">
                <a:tc>
                  <a:txBody>
                    <a:bodyPr/>
                    <a:lstStyle/>
                    <a:p>
                      <a:pPr>
                        <a:lnSpc>
                          <a:spcPct val="100000"/>
                        </a:lnSpc>
                        <a:spcAft>
                          <a:spcPts val="0"/>
                        </a:spcAft>
                      </a:pPr>
                      <a:r>
                        <a:rPr lang="ru-RU" sz="1800" b="1" dirty="0">
                          <a:effectLst/>
                          <a:latin typeface="+mn-lt"/>
                          <a:ea typeface="Arial"/>
                        </a:rPr>
                        <a:t>4.</a:t>
                      </a:r>
                      <a:r>
                        <a:rPr lang="ru-RU" sz="1800" b="1" baseline="0" dirty="0">
                          <a:effectLst/>
                          <a:latin typeface="+mn-lt"/>
                          <a:ea typeface="Arial"/>
                        </a:rPr>
                        <a:t> </a:t>
                      </a:r>
                      <a:r>
                        <a:rPr lang="ru-RU" sz="1800" b="1" dirty="0">
                          <a:effectLst/>
                          <a:latin typeface="+mn-lt"/>
                          <a:ea typeface="Arial"/>
                        </a:rPr>
                        <a:t>Игры на темы литературных произведений, кино, теле- и радиопередач</a:t>
                      </a:r>
                    </a:p>
                  </a:txBody>
                  <a:tcPr marL="28575" marR="28575" marT="28575" marB="28575" anchor="ctr"/>
                </a:tc>
                <a:tc>
                  <a:txBody>
                    <a:bodyPr/>
                    <a:lstStyle/>
                    <a:p>
                      <a:pPr>
                        <a:lnSpc>
                          <a:spcPts val="1460"/>
                        </a:lnSpc>
                        <a:spcAft>
                          <a:spcPts val="0"/>
                        </a:spcAft>
                      </a:pPr>
                      <a:r>
                        <a:rPr lang="ru-RU" sz="1400" dirty="0">
                          <a:effectLst/>
                          <a:latin typeface="Arial"/>
                          <a:ea typeface="Arial"/>
                        </a:rPr>
                        <a:t>Игры в моряков и летчиков, в Зайца и Волка, крокодила Гену и Чебурашку (по содержанию мультфильмов), в четырех танкистов и собаку (по содержанию кинофильма) и пр. В них дети отражают целые эпизоды из литературных произведений, подражая действиям героев, усваивая их поведение </a:t>
                      </a:r>
                    </a:p>
                  </a:txBody>
                  <a:tcPr marL="28575" marR="28575" marT="28575" marB="28575" anchor="ctr"/>
                </a:tc>
                <a:extLst>
                  <a:ext uri="{0D108BD9-81ED-4DB2-BD59-A6C34878D82A}">
                    <a16:rowId xmlns:a16="http://schemas.microsoft.com/office/drawing/2014/main" xmlns="" val="10004"/>
                  </a:ext>
                </a:extLst>
              </a:tr>
              <a:tr h="1392943">
                <a:tc>
                  <a:txBody>
                    <a:bodyPr/>
                    <a:lstStyle/>
                    <a:p>
                      <a:pPr>
                        <a:lnSpc>
                          <a:spcPct val="100000"/>
                        </a:lnSpc>
                        <a:spcAft>
                          <a:spcPts val="0"/>
                        </a:spcAft>
                      </a:pPr>
                      <a:r>
                        <a:rPr lang="ru-RU" sz="1800" b="1" dirty="0">
                          <a:effectLst/>
                          <a:latin typeface="+mn-lt"/>
                          <a:ea typeface="Arial"/>
                        </a:rPr>
                        <a:t>5.Режиссерские игры</a:t>
                      </a:r>
                    </a:p>
                  </a:txBody>
                  <a:tcPr marL="28575" marR="28575" marT="28575" marB="28575" anchor="ctr"/>
                </a:tc>
                <a:tc>
                  <a:txBody>
                    <a:bodyPr/>
                    <a:lstStyle/>
                    <a:p>
                      <a:pPr>
                        <a:lnSpc>
                          <a:spcPts val="1460"/>
                        </a:lnSpc>
                        <a:spcAft>
                          <a:spcPts val="0"/>
                        </a:spcAft>
                      </a:pPr>
                      <a:r>
                        <a:rPr lang="ru-RU" sz="1400" dirty="0">
                          <a:effectLst/>
                          <a:latin typeface="Arial"/>
                          <a:ea typeface="Arial"/>
                        </a:rPr>
                        <a:t>В таких играх ребенок заставляет кукол говорить и выполнять разнообразные действия. При этом он сам действует в двух планах: и за куклу, и за себя. Участники игры заранее продумывают сценарий, в основу которого могут быть положены эпизоды из знакомых сказок, рассказов или из собственной жизни. Дети учат кукол кукольного и пальчикового театров, театра игрушек действовать в соответствии со взятой на себя ролью, наделяют их литературными или воображаемыми признаками </a:t>
                      </a:r>
                    </a:p>
                  </a:txBody>
                  <a:tcPr marL="28575" marR="28575" marT="28575" marB="28575"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12296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TM04033925[[fn=Капля]]</Template>
  <TotalTime>249</TotalTime>
  <Words>322</Words>
  <Application>Microsoft Office PowerPoint</Application>
  <PresentationFormat>Экран (4:3)</PresentationFormat>
  <Paragraphs>95</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宋体</vt:lpstr>
      <vt:lpstr>Arial</vt:lpstr>
      <vt:lpstr>Calibri</vt:lpstr>
      <vt:lpstr>Times New Roman</vt:lpstr>
      <vt:lpstr>Wingdings</vt:lpstr>
      <vt:lpstr>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Развитие игры на разных возрастных этапах  (концепция Н.Я. Михайленко) </vt:lpstr>
      <vt:lpstr>Развитие игры на разных возрастных этапах  (концепция Н.Я. Михайленко) </vt:lpstr>
      <vt:lpstr>Презентация PowerPoint</vt:lpstr>
      <vt:lpstr>Развитие игры на разных возрастных этапах  (концепция Н.Я. Михайленко)</vt:lpstr>
      <vt:lpstr>Развитие игры на разных возрастных этапах  (концепция Н.Я. Михайленко)</vt:lpstr>
      <vt:lpstr>Презентация PowerPoint</vt:lpstr>
      <vt:lpstr>Презентация PowerPoint</vt:lpstr>
      <vt:lpstr>Играйте вместе с детьми-это улучшает взаимопонимание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Disney</dc:subject>
  <dc:creator>Валерий Устинов</dc:creator>
  <cp:keywords>Disney,free,cartoon,PowerPoint templates</cp:keywords>
  <dc:description>Made by Moyea Software. To find more free PowerPoint templates, please visit http://www.dvd-ppt-slideshow.com/powerpoint-knowledge/powerpoint-templates.html</dc:description>
  <cp:lastModifiedBy>qw</cp:lastModifiedBy>
  <cp:revision>25</cp:revision>
  <dcterms:created xsi:type="dcterms:W3CDTF">2015-09-21T07:50:50Z</dcterms:created>
  <dcterms:modified xsi:type="dcterms:W3CDTF">2020-12-25T11:16:57Z</dcterms:modified>
  <cp:category>cartoon</cp:category>
</cp:coreProperties>
</file>